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760" r:id="rId3"/>
    <p:sldId id="608" r:id="rId4"/>
    <p:sldId id="589" r:id="rId5"/>
    <p:sldId id="754" r:id="rId6"/>
    <p:sldId id="590" r:id="rId7"/>
    <p:sldId id="609" r:id="rId8"/>
    <p:sldId id="619" r:id="rId9"/>
    <p:sldId id="618" r:id="rId10"/>
    <p:sldId id="588" r:id="rId11"/>
    <p:sldId id="649" r:id="rId12"/>
    <p:sldId id="591" r:id="rId13"/>
    <p:sldId id="651" r:id="rId14"/>
    <p:sldId id="554" r:id="rId15"/>
    <p:sldId id="695" r:id="rId16"/>
    <p:sldId id="658" r:id="rId17"/>
    <p:sldId id="667" r:id="rId18"/>
    <p:sldId id="659" r:id="rId19"/>
    <p:sldId id="660" r:id="rId20"/>
    <p:sldId id="697" r:id="rId21"/>
    <p:sldId id="757" r:id="rId22"/>
    <p:sldId id="741" r:id="rId23"/>
    <p:sldId id="742" r:id="rId24"/>
    <p:sldId id="743" r:id="rId25"/>
    <p:sldId id="744" r:id="rId26"/>
    <p:sldId id="677" r:id="rId27"/>
    <p:sldId id="712" r:id="rId28"/>
    <p:sldId id="735" r:id="rId29"/>
    <p:sldId id="728" r:id="rId30"/>
    <p:sldId id="681" r:id="rId31"/>
    <p:sldId id="765" r:id="rId32"/>
    <p:sldId id="725" r:id="rId33"/>
    <p:sldId id="687" r:id="rId34"/>
    <p:sldId id="719" r:id="rId35"/>
    <p:sldId id="684" r:id="rId36"/>
    <p:sldId id="726" r:id="rId37"/>
    <p:sldId id="72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ra Al Bastaki" userId="5de652a7-9f33-48a3-aec4-90acf6e86046" providerId="ADAL" clId="{DADFB371-619F-4232-B1C8-D43603C7C03C}"/>
    <pc:docChg chg="modSld">
      <pc:chgData name="Afra Al Bastaki" userId="5de652a7-9f33-48a3-aec4-90acf6e86046" providerId="ADAL" clId="{DADFB371-619F-4232-B1C8-D43603C7C03C}" dt="2021-11-16T06:40:43.947" v="14" actId="20577"/>
      <pc:docMkLst>
        <pc:docMk/>
      </pc:docMkLst>
      <pc:sldChg chg="modSp mod">
        <pc:chgData name="Afra Al Bastaki" userId="5de652a7-9f33-48a3-aec4-90acf6e86046" providerId="ADAL" clId="{DADFB371-619F-4232-B1C8-D43603C7C03C}" dt="2021-11-16T06:40:43.947" v="14" actId="20577"/>
        <pc:sldMkLst>
          <pc:docMk/>
          <pc:sldMk cId="0" sldId="681"/>
        </pc:sldMkLst>
        <pc:spChg chg="mod">
          <ac:chgData name="Afra Al Bastaki" userId="5de652a7-9f33-48a3-aec4-90acf6e86046" providerId="ADAL" clId="{DADFB371-619F-4232-B1C8-D43603C7C03C}" dt="2021-11-16T06:40:43.947" v="14" actId="20577"/>
          <ac:spMkLst>
            <pc:docMk/>
            <pc:sldMk cId="0" sldId="681"/>
            <ac:spMk id="76803" creationId="{EF37CF94-9CD7-4F52-B29B-95A6C21BD88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70157-A61F-4EEE-9DD4-C44D1B3EFF61}" type="datetimeFigureOut">
              <a:rPr lang="en-US" smtClean="0"/>
              <a:t>16/11/2021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A06A1-A361-4980-B357-B5B4A279A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95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A99488D8-0486-4978-A071-2780DD38351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670550" y="13646150"/>
            <a:ext cx="433705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6789" tIns="68395" rIns="136789" bIns="68395" anchor="b"/>
          <a:lstStyle>
            <a:lvl1pPr defTabSz="1368425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84263" indent="-417513" defTabSz="1368425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666875" indent="-333375" defTabSz="1368425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2335213" indent="-333375" defTabSz="1368425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3001963" indent="-333375" defTabSz="1368425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3459163" indent="-333375" algn="ctr" defTabSz="13684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916363" indent="-333375" algn="ctr" defTabSz="13684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4373563" indent="-333375" algn="ctr" defTabSz="13684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830763" indent="-333375" algn="ctr" defTabSz="13684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</a:pPr>
            <a:fld id="{528740DE-315E-447C-A088-752DA71A23BD}" type="slidenum">
              <a:rPr lang="en-US" altLang="en-US" sz="1800"/>
              <a:pPr algn="r">
                <a:lnSpc>
                  <a:spcPct val="100000"/>
                </a:lnSpc>
              </a:pPr>
              <a:t>8</a:t>
            </a:fld>
            <a:endParaRPr lang="en-US" altLang="en-US" sz="1800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037525AF-169A-4114-9764-7974AC9728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7638" y="1079500"/>
            <a:ext cx="7177087" cy="5383213"/>
          </a:xfrm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274477C4-12AB-4D3F-AC84-8016EB7DB9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01713" y="6819900"/>
            <a:ext cx="8004175" cy="6464300"/>
          </a:xfrm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87407E70-AE8F-4EE6-A50C-00D3B6DB2C3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670550" y="13646150"/>
            <a:ext cx="433705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6789" tIns="68395" rIns="136789" bIns="68395" anchor="b"/>
          <a:lstStyle>
            <a:lvl1pPr defTabSz="1368425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84263" indent="-417513" defTabSz="1368425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666875" indent="-333375" defTabSz="1368425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2335213" indent="-333375" defTabSz="1368425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3001963" indent="-333375" defTabSz="1368425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3459163" indent="-333375" algn="ctr" defTabSz="13684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916363" indent="-333375" algn="ctr" defTabSz="13684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4373563" indent="-333375" algn="ctr" defTabSz="13684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830763" indent="-333375" algn="ctr" defTabSz="13684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</a:pPr>
            <a:fld id="{4129BD07-33CE-4F21-9FBD-7C056515552F}" type="slidenum">
              <a:rPr lang="en-US" altLang="en-US" sz="1800"/>
              <a:pPr algn="r">
                <a:lnSpc>
                  <a:spcPct val="100000"/>
                </a:lnSpc>
              </a:pPr>
              <a:t>9</a:t>
            </a:fld>
            <a:endParaRPr lang="en-US" altLang="en-US" sz="1800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7680136D-D991-4E30-BD13-9E9BBEC78F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7638" y="1079500"/>
            <a:ext cx="7177087" cy="5383213"/>
          </a:xfrm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61A87BE1-653D-48B0-AE75-FEB2F6219B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01713" y="6819900"/>
            <a:ext cx="8004175" cy="6464300"/>
          </a:xfrm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FA0AD35A-5BF4-43BD-871E-462582B541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A6A4F38E-B611-451A-BB31-7E691B9B62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49F1214A-548D-4FBC-801C-2D0B4FDEBB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4521C174-B2FE-49BD-933A-D0AA9A4958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75A1-C61A-4141-969B-9AB48A96F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38229-DF0C-4895-89D3-0CB49475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2245A-CFDF-4A53-8E3A-BA052E6C7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BC188-633F-4079-BAE7-BA7BD5966553}" type="datetimeFigureOut">
              <a:rPr lang="en-US" smtClean="0"/>
              <a:t>16/11/2021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EA881-C223-4CA4-85A3-3B548117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ACEE3-4A6A-4BF7-A9F8-9DD502F7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5F70-FD8F-4E7A-B02A-8954E1ACB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FB66F-63DE-4C8B-ADC4-75EB0481B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22294-CF20-4CA6-AB5F-445B4FAB9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6ACA9-2218-48AA-8307-0A4892DB1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BC188-633F-4079-BAE7-BA7BD5966553}" type="datetimeFigureOut">
              <a:rPr lang="en-US" smtClean="0"/>
              <a:t>16/11/2021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2F6A8-DFAC-47AD-8348-029D5116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0A778-881C-4201-B3B5-E2FC1E10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5F70-FD8F-4E7A-B02A-8954E1ACB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0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3FE70D-25DB-4586-909E-815630AE1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779063-0D2B-4072-A1DC-71CCD81DB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05113-8C70-4C3E-8EDC-9E4A9903D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BC188-633F-4079-BAE7-BA7BD5966553}" type="datetimeFigureOut">
              <a:rPr lang="en-US" smtClean="0"/>
              <a:t>16/11/2021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2B264-1A8D-4F5A-840D-A96C058A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55461-D319-4F7B-A00C-F686AD71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5F70-FD8F-4E7A-B02A-8954E1ACB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24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D31DD-0573-4160-B038-2B9E3C6E1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DD728-7726-4FEB-A945-0CCDA314A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E6EA8-DE3B-4DEC-8583-441F21CAC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BC188-633F-4079-BAE7-BA7BD5966553}" type="datetimeFigureOut">
              <a:rPr lang="en-US" smtClean="0"/>
              <a:t>16/11/2021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81A36-4574-47F0-9447-BC50D09EB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68813-7356-4949-AE53-2C437E5BB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5F70-FD8F-4E7A-B02A-8954E1ACB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06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E762A-99C9-41BF-AB58-81E9110DE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D26C6-CA22-4D6D-82BD-9D5B1E3C6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EFB2F-356D-4039-910D-7A2F85CBF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BC188-633F-4079-BAE7-BA7BD5966553}" type="datetimeFigureOut">
              <a:rPr lang="en-US" smtClean="0"/>
              <a:t>16/11/2021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776FE-86AD-4786-8B10-9CE308E63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CB1EA-3FF6-465F-AC33-5BD2D0900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5F70-FD8F-4E7A-B02A-8954E1ACB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5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9FA7-95D8-4727-B7A5-4A555CBF9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F47E2-BE74-47AA-910C-2D6F25981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618F4-8681-4421-992D-9686C841D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96E6B-BF36-4CD9-AF8E-69AABD429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BC188-633F-4079-BAE7-BA7BD5966553}" type="datetimeFigureOut">
              <a:rPr lang="en-US" smtClean="0"/>
              <a:t>16/11/2021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2A30F-F2AF-4207-98C7-7C25C45D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320C4-277C-4875-B552-9441689E3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5F70-FD8F-4E7A-B02A-8954E1ACB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25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1CE8-F9F5-4C1F-9433-6E100DC0F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D312D-FACF-4C33-B950-B91DEA807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C568A-F0CF-4A2D-9C01-2B7EF2805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046A43-DD1C-4A59-B49F-73426C20E8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6F03D-F134-476A-A979-1310E66C0A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3C8816-0CCA-4D4D-8C29-97C84DAD6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BC188-633F-4079-BAE7-BA7BD5966553}" type="datetimeFigureOut">
              <a:rPr lang="en-US" smtClean="0"/>
              <a:t>16/11/2021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0D52D1-5936-4796-8FEC-B8744FC23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72B5A4-D1C8-4245-8F0D-926B2F49D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5F70-FD8F-4E7A-B02A-8954E1ACB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0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A82A9-7017-47AF-882F-23DA3FCE6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9AC13A-693B-4FA2-B52B-5A88F4B07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BC188-633F-4079-BAE7-BA7BD5966553}" type="datetimeFigureOut">
              <a:rPr lang="en-US" smtClean="0"/>
              <a:t>16/11/2021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46B68-C85F-40BC-AA77-36EE0B06F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9CD68-5A51-47DD-A0FA-C2EFEA32E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5F70-FD8F-4E7A-B02A-8954E1ACB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23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6D079E-8711-49DA-B9B6-71B6BFC77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BC188-633F-4079-BAE7-BA7BD5966553}" type="datetimeFigureOut">
              <a:rPr lang="en-US" smtClean="0"/>
              <a:t>16/11/2021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776344-9FD0-4FB4-8861-578942E2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96ADB-4DC8-4202-9B17-190F5E9D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5F70-FD8F-4E7A-B02A-8954E1ACB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2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B8CC0-350B-457C-82E4-33B91CEE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9B7A0-17F8-410A-ACF2-5B56032AA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3FD6-981D-4CC0-ACA8-7EAD189F5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AB50C-AF5D-46A0-BAB9-0A7A4D50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BC188-633F-4079-BAE7-BA7BD5966553}" type="datetimeFigureOut">
              <a:rPr lang="en-US" smtClean="0"/>
              <a:t>16/11/2021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D8AC0-2647-4E21-A51D-7203BE10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004ED-D5F3-4F8F-A351-E043C4B5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5F70-FD8F-4E7A-B02A-8954E1ACB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CCFD4-D813-4990-BCA0-405384175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E1F7B4-F4FE-4AEB-B46B-A38BD0CBB0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C6FEA-2265-4A7B-957D-0DBAF82C4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A171F-BA2C-424B-AF5D-F6ECF270F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BC188-633F-4079-BAE7-BA7BD5966553}" type="datetimeFigureOut">
              <a:rPr lang="en-US" smtClean="0"/>
              <a:t>16/11/2021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BFA31-360A-4E8F-8F54-ACA71E9A7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FA9A2-D4EA-47DC-9CC9-E36F1F9E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5F70-FD8F-4E7A-B02A-8954E1ACB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48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37302A-AB08-47F8-86B6-B437FE325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C033E-B0DB-4C1C-B78D-C065EB31A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3717F-F560-4BB1-BE02-A67860F60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BC188-633F-4079-BAE7-BA7BD5966553}" type="datetimeFigureOut">
              <a:rPr lang="en-US" smtClean="0"/>
              <a:t>16/11/2021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02FD0-1856-47E1-BCBB-090CB8A53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C2B24-0753-4BD9-AECD-69B90BEA6D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25F70-FD8F-4E7A-B02A-8954E1ACB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79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1F19-B43A-4C0D-917F-B81B97922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2731E-A110-4D38-90BF-A6305E39E3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8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>
            <a:extLst>
              <a:ext uri="{FF2B5EF4-FFF2-40B4-BE49-F238E27FC236}">
                <a16:creationId xmlns:a16="http://schemas.microsoft.com/office/drawing/2014/main" id="{F6E15B9A-A5FE-4EF9-8128-950FCBC94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9238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0695472-8A57-4816-8564-86147AE14E46}"/>
              </a:ext>
            </a:extLst>
          </p:cNvPr>
          <p:cNvGrpSpPr>
            <a:grpSpLocks/>
          </p:cNvGrpSpPr>
          <p:nvPr/>
        </p:nvGrpSpPr>
        <p:grpSpPr bwMode="auto">
          <a:xfrm>
            <a:off x="4679951" y="592138"/>
            <a:ext cx="5414963" cy="3416300"/>
            <a:chOff x="3155950" y="592138"/>
            <a:chExt cx="5414963" cy="3416300"/>
          </a:xfrm>
        </p:grpSpPr>
        <p:sp>
          <p:nvSpPr>
            <p:cNvPr id="8" name="Round Diagonal Corner Rectangle 7">
              <a:extLst>
                <a:ext uri="{FF2B5EF4-FFF2-40B4-BE49-F238E27FC236}">
                  <a16:creationId xmlns:a16="http://schemas.microsoft.com/office/drawing/2014/main" id="{C330CD95-B252-4348-A5E7-64A8B24643DA}"/>
                </a:ext>
              </a:extLst>
            </p:cNvPr>
            <p:cNvSpPr/>
            <p:nvPr/>
          </p:nvSpPr>
          <p:spPr bwMode="auto">
            <a:xfrm flipV="1">
              <a:off x="3155950" y="592138"/>
              <a:ext cx="5414963" cy="3416300"/>
            </a:xfrm>
            <a:prstGeom prst="round2DiagRect">
              <a:avLst>
                <a:gd name="adj1" fmla="val 8935"/>
                <a:gd name="adj2" fmla="val 0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GB">
                <a:solidFill>
                  <a:srgbClr val="3C3C3C"/>
                </a:solidFill>
                <a:latin typeface="Arial" pitchFamily="34" charset="0"/>
              </a:endParaRPr>
            </a:p>
          </p:txBody>
        </p:sp>
        <p:sp>
          <p:nvSpPr>
            <p:cNvPr id="21510" name="Rectangle 5">
              <a:extLst>
                <a:ext uri="{FF2B5EF4-FFF2-40B4-BE49-F238E27FC236}">
                  <a16:creationId xmlns:a16="http://schemas.microsoft.com/office/drawing/2014/main" id="{007B6789-B3D6-4640-9640-3C3546FEB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75" y="3629025"/>
              <a:ext cx="4024313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lnSpc>
                  <a:spcPct val="100000"/>
                </a:lnSpc>
              </a:pPr>
              <a:r>
                <a:rPr lang="en-GB" altLang="en-US" sz="1400">
                  <a:solidFill>
                    <a:schemeClr val="tx2"/>
                  </a:solidFill>
                </a:rPr>
                <a:t>Alison Hardingham  “The Coach’s Coach”</a:t>
              </a:r>
            </a:p>
          </p:txBody>
        </p:sp>
        <p:sp>
          <p:nvSpPr>
            <p:cNvPr id="21511" name="Rectangle 4">
              <a:extLst>
                <a:ext uri="{FF2B5EF4-FFF2-40B4-BE49-F238E27FC236}">
                  <a16:creationId xmlns:a16="http://schemas.microsoft.com/office/drawing/2014/main" id="{113EA748-713B-4791-8858-87C87DF1C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744538"/>
              <a:ext cx="5038725" cy="3046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en-GB" altLang="en-US" sz="2400"/>
                <a:t>“For many business people, they hear that a coaching culture is a good idea, that it will improve morale, ensure talented people stay, and encourage the full realisation of the organisation’s long-term potential, but they don’t know exactly what it means.”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B062BD4A-1BEB-406E-98DF-6A431624F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214" y="4387850"/>
            <a:ext cx="5349875" cy="1231900"/>
          </a:xfrm>
        </p:spPr>
        <p:txBody>
          <a:bodyPr/>
          <a:lstStyle/>
          <a:p>
            <a:r>
              <a:rPr lang="en-GB" altLang="en-US" sz="2400"/>
              <a:t>WHAT WOULD BE DIFFERENT ABOUT AN ORGANISATION IF IT HAD SUCH A THING?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6E255354-3EDF-4EC0-989C-B6E295912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88" y="1892301"/>
            <a:ext cx="5751512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2">
            <a:extLst>
              <a:ext uri="{FF2B5EF4-FFF2-40B4-BE49-F238E27FC236}">
                <a16:creationId xmlns:a16="http://schemas.microsoft.com/office/drawing/2014/main" id="{EDDB3D4D-067F-468B-9AE7-2C29343E7B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7024" y="0"/>
            <a:ext cx="10515600" cy="1325563"/>
          </a:xfrm>
        </p:spPr>
        <p:txBody>
          <a:bodyPr/>
          <a:lstStyle/>
          <a:p>
            <a:r>
              <a:rPr lang="en-GB" altLang="en-US" dirty="0"/>
              <a:t>WHAT COULD A COACHING CULTURE DO?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75078E70-92CB-4DC5-A59E-F6B6C879C8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08151" y="1169988"/>
            <a:ext cx="5421313" cy="506730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</a:pPr>
            <a:r>
              <a:rPr lang="en-GB" altLang="en-US" b="0">
                <a:solidFill>
                  <a:schemeClr val="tx1"/>
                </a:solidFill>
              </a:rPr>
              <a:t>Coaching will “what successful people do around here”</a:t>
            </a:r>
          </a:p>
          <a:p>
            <a:pPr>
              <a:spcBef>
                <a:spcPct val="0"/>
              </a:spcBef>
            </a:pPr>
            <a:endParaRPr lang="en-GB" altLang="en-US" b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</a:pPr>
            <a:r>
              <a:rPr lang="en-GB" altLang="en-US" b="0">
                <a:solidFill>
                  <a:schemeClr val="tx1"/>
                </a:solidFill>
              </a:rPr>
              <a:t>Leaders and employees speak openly</a:t>
            </a:r>
          </a:p>
          <a:p>
            <a:pPr>
              <a:spcBef>
                <a:spcPct val="0"/>
              </a:spcBef>
            </a:pPr>
            <a:endParaRPr lang="en-GB" altLang="en-US" b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</a:pPr>
            <a:r>
              <a:rPr lang="en-GB" altLang="en-US" b="0">
                <a:solidFill>
                  <a:schemeClr val="tx1"/>
                </a:solidFill>
              </a:rPr>
              <a:t>Goals, abilities, successes and failures will be discussed and agreed</a:t>
            </a:r>
          </a:p>
          <a:p>
            <a:pPr>
              <a:spcBef>
                <a:spcPct val="0"/>
              </a:spcBef>
            </a:pPr>
            <a:endParaRPr lang="en-GB" altLang="en-US" b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</a:pPr>
            <a:r>
              <a:rPr lang="en-GB" altLang="en-US" b="0">
                <a:solidFill>
                  <a:schemeClr val="tx1"/>
                </a:solidFill>
              </a:rPr>
              <a:t>Employees will be accountable for their activities</a:t>
            </a:r>
          </a:p>
          <a:p>
            <a:pPr>
              <a:spcBef>
                <a:spcPct val="0"/>
              </a:spcBef>
            </a:pPr>
            <a:endParaRPr lang="en-GB" altLang="en-US" b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</a:pPr>
            <a:r>
              <a:rPr lang="en-GB" altLang="en-US" b="0">
                <a:solidFill>
                  <a:schemeClr val="tx1"/>
                </a:solidFill>
              </a:rPr>
              <a:t>Coaching will be used to facilitate change</a:t>
            </a:r>
          </a:p>
          <a:p>
            <a:pPr>
              <a:spcBef>
                <a:spcPct val="0"/>
              </a:spcBef>
            </a:pPr>
            <a:endParaRPr lang="en-GB" altLang="en-US" b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</a:pPr>
            <a:r>
              <a:rPr lang="en-GB" altLang="en-US" b="0">
                <a:solidFill>
                  <a:schemeClr val="tx1"/>
                </a:solidFill>
              </a:rPr>
              <a:t>Barriers will be removed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9ED3C8C1-2F6A-4DF4-B066-007E8FE65A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WHERE DO YOU THINK YOU ARE?</a:t>
            </a: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2FE46943-7869-4052-AC9F-AE6FF86A3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0" y="1924050"/>
            <a:ext cx="4914900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GB" altLang="en-US" sz="2800" b="1">
                <a:solidFill>
                  <a:schemeClr val="tx2"/>
                </a:solidFill>
              </a:rPr>
              <a:t>Unconscious Incompetence</a:t>
            </a:r>
          </a:p>
          <a:p>
            <a:pPr algn="l" eaLnBrk="1" hangingPunct="1">
              <a:lnSpc>
                <a:spcPct val="100000"/>
              </a:lnSpc>
            </a:pPr>
            <a:endParaRPr lang="en-GB" altLang="en-US" sz="2800" b="1">
              <a:solidFill>
                <a:schemeClr val="tx2"/>
              </a:solidFill>
            </a:endParaRPr>
          </a:p>
          <a:p>
            <a:pPr algn="l" eaLnBrk="1" hangingPunct="1">
              <a:lnSpc>
                <a:spcPct val="100000"/>
              </a:lnSpc>
            </a:pPr>
            <a:r>
              <a:rPr lang="en-GB" altLang="en-US" sz="2800" b="1">
                <a:solidFill>
                  <a:schemeClr val="bg2"/>
                </a:solidFill>
              </a:rPr>
              <a:t>Conscious Incompetence</a:t>
            </a:r>
          </a:p>
          <a:p>
            <a:pPr algn="l" eaLnBrk="1" hangingPunct="1">
              <a:lnSpc>
                <a:spcPct val="100000"/>
              </a:lnSpc>
            </a:pPr>
            <a:endParaRPr lang="en-GB" altLang="en-US" sz="2800" b="1"/>
          </a:p>
          <a:p>
            <a:pPr algn="l" eaLnBrk="1" hangingPunct="1">
              <a:lnSpc>
                <a:spcPct val="100000"/>
              </a:lnSpc>
            </a:pPr>
            <a:r>
              <a:rPr lang="en-GB" altLang="en-US" sz="2800" b="1"/>
              <a:t>Conscious Competence</a:t>
            </a:r>
          </a:p>
          <a:p>
            <a:pPr algn="l" eaLnBrk="1" hangingPunct="1">
              <a:lnSpc>
                <a:spcPct val="100000"/>
              </a:lnSpc>
            </a:pPr>
            <a:endParaRPr lang="en-GB" altLang="en-US" sz="2800" b="1"/>
          </a:p>
          <a:p>
            <a:pPr algn="l" eaLnBrk="1" hangingPunct="1">
              <a:lnSpc>
                <a:spcPct val="100000"/>
              </a:lnSpc>
            </a:pPr>
            <a:r>
              <a:rPr lang="en-GB" altLang="en-US" sz="2800" b="1">
                <a:solidFill>
                  <a:schemeClr val="hlink"/>
                </a:solidFill>
              </a:rPr>
              <a:t>Unconscious Competence</a:t>
            </a:r>
          </a:p>
        </p:txBody>
      </p:sp>
      <p:pic>
        <p:nvPicPr>
          <p:cNvPr id="35844" name="Picture 1">
            <a:extLst>
              <a:ext uri="{FF2B5EF4-FFF2-40B4-BE49-F238E27FC236}">
                <a16:creationId xmlns:a16="http://schemas.microsoft.com/office/drawing/2014/main" id="{EFBDFB94-6919-4980-8854-7723F00B0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5"/>
          <a:stretch>
            <a:fillRect/>
          </a:stretch>
        </p:blipFill>
        <p:spPr bwMode="auto">
          <a:xfrm>
            <a:off x="1524000" y="904876"/>
            <a:ext cx="4649788" cy="511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85" name="Rectangle 13">
            <a:extLst>
              <a:ext uri="{FF2B5EF4-FFF2-40B4-BE49-F238E27FC236}">
                <a16:creationId xmlns:a16="http://schemas.microsoft.com/office/drawing/2014/main" id="{11978CF5-56D0-48B8-9C57-44E4B323A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813" y="1493838"/>
            <a:ext cx="2671762" cy="1612900"/>
          </a:xfrm>
          <a:prstGeom prst="rect">
            <a:avLst/>
          </a:prstGeom>
          <a:solidFill>
            <a:srgbClr val="5A2D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GB">
              <a:solidFill>
                <a:srgbClr val="3C3C3C"/>
              </a:solidFill>
              <a:latin typeface="Arial" pitchFamily="34" charset="0"/>
            </a:endParaRP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0966EB00-A9E2-45C5-89E4-B8D80D674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1" y="1493838"/>
            <a:ext cx="2671763" cy="1612900"/>
          </a:xfrm>
          <a:prstGeom prst="rect">
            <a:avLst/>
          </a:prstGeom>
          <a:solidFill>
            <a:srgbClr val="B7D0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GB">
              <a:solidFill>
                <a:srgbClr val="3C3C3C"/>
              </a:solidFill>
              <a:latin typeface="Arial" pitchFamily="34" charset="0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8D17777C-48BF-4854-ABFB-0E6DB0599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88" y="3170238"/>
            <a:ext cx="2671762" cy="1612900"/>
          </a:xfrm>
          <a:prstGeom prst="rect">
            <a:avLst/>
          </a:prstGeom>
          <a:solidFill>
            <a:srgbClr val="B7D0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GB">
              <a:solidFill>
                <a:srgbClr val="3C3C3C"/>
              </a:solidFill>
              <a:latin typeface="Arial" pitchFamily="34" charset="0"/>
            </a:endParaRP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D3DABE78-065E-407D-91F0-4EDCEEB02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813" y="3173413"/>
            <a:ext cx="2671762" cy="1612900"/>
          </a:xfrm>
          <a:prstGeom prst="rect">
            <a:avLst/>
          </a:prstGeom>
          <a:solidFill>
            <a:srgbClr val="B7D0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GB">
              <a:solidFill>
                <a:srgbClr val="3C3C3C"/>
              </a:solidFill>
              <a:latin typeface="Arial" pitchFamily="34" charset="0"/>
            </a:endParaRPr>
          </a:p>
        </p:txBody>
      </p:sp>
      <p:sp>
        <p:nvSpPr>
          <p:cNvPr id="36870" name="Rectangle 2">
            <a:extLst>
              <a:ext uri="{FF2B5EF4-FFF2-40B4-BE49-F238E27FC236}">
                <a16:creationId xmlns:a16="http://schemas.microsoft.com/office/drawing/2014/main" id="{25C1A210-000A-40C1-BD2E-7896DD835F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08150" y="138114"/>
            <a:ext cx="8959850" cy="638175"/>
          </a:xfrm>
        </p:spPr>
        <p:txBody>
          <a:bodyPr/>
          <a:lstStyle/>
          <a:p>
            <a:r>
              <a:rPr lang="en-GB" altLang="en-US" sz="1900"/>
              <a:t>BEAR IN MIND … SKILL VS. WILL OF THE PERSON YOU ARE COACHING</a:t>
            </a:r>
          </a:p>
        </p:txBody>
      </p:sp>
      <p:sp>
        <p:nvSpPr>
          <p:cNvPr id="105475" name="Text Box 3">
            <a:extLst>
              <a:ext uri="{FF2B5EF4-FFF2-40B4-BE49-F238E27FC236}">
                <a16:creationId xmlns:a16="http://schemas.microsoft.com/office/drawing/2014/main" id="{23AF6D4C-CF4B-4913-BAD5-2D2424691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7351" y="5116514"/>
            <a:ext cx="3794125" cy="61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800" b="1"/>
              <a:t>   </a:t>
            </a:r>
            <a:r>
              <a:rPr lang="en-US" altLang="en-US" sz="1600" b="1"/>
              <a:t>Awareness of need to be supported</a:t>
            </a:r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1D276636-2934-457C-A292-754715A26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2846389"/>
            <a:ext cx="1463675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800" b="1"/>
              <a:t>Willingness</a:t>
            </a:r>
          </a:p>
          <a:p>
            <a:pPr>
              <a:lnSpc>
                <a:spcPct val="100000"/>
              </a:lnSpc>
            </a:pPr>
            <a:r>
              <a:rPr lang="en-US" altLang="en-US" sz="1800" b="1"/>
              <a:t>to be supported</a:t>
            </a:r>
          </a:p>
        </p:txBody>
      </p:sp>
      <p:sp>
        <p:nvSpPr>
          <p:cNvPr id="26629" name="Line 5">
            <a:extLst>
              <a:ext uri="{FF2B5EF4-FFF2-40B4-BE49-F238E27FC236}">
                <a16:creationId xmlns:a16="http://schemas.microsoft.com/office/drawing/2014/main" id="{64734F26-4BA4-409D-A499-E4946C7E53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0113" y="4997450"/>
            <a:ext cx="48688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>
              <a:latin typeface="+mj-lt"/>
            </a:endParaRPr>
          </a:p>
        </p:txBody>
      </p:sp>
      <p:sp>
        <p:nvSpPr>
          <p:cNvPr id="26630" name="Line 6">
            <a:extLst>
              <a:ext uri="{FF2B5EF4-FFF2-40B4-BE49-F238E27FC236}">
                <a16:creationId xmlns:a16="http://schemas.microsoft.com/office/drawing/2014/main" id="{DC5E9E49-2DC7-49E1-AF92-9534FE7ADAB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68638" y="1719263"/>
            <a:ext cx="0" cy="2984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>
              <a:latin typeface="+mj-lt"/>
            </a:endParaRPr>
          </a:p>
        </p:txBody>
      </p:sp>
      <p:sp>
        <p:nvSpPr>
          <p:cNvPr id="105479" name="Text Box 7">
            <a:extLst>
              <a:ext uri="{FF2B5EF4-FFF2-40B4-BE49-F238E27FC236}">
                <a16:creationId xmlns:a16="http://schemas.microsoft.com/office/drawing/2014/main" id="{8E84DE2C-C704-410C-B03B-81341A148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251" y="4829175"/>
            <a:ext cx="8366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Low</a:t>
            </a: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D9E8DB75-575F-4DFD-8399-6C0681770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200" y="4829175"/>
            <a:ext cx="66675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High</a:t>
            </a:r>
          </a:p>
        </p:txBody>
      </p:sp>
      <p:sp>
        <p:nvSpPr>
          <p:cNvPr id="105481" name="Text Box 9">
            <a:extLst>
              <a:ext uri="{FF2B5EF4-FFF2-40B4-BE49-F238E27FC236}">
                <a16:creationId xmlns:a16="http://schemas.microsoft.com/office/drawing/2014/main" id="{D1CD7D01-0CAE-4BA8-83DD-0BC9EED50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4" y="1189039"/>
            <a:ext cx="90328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High</a:t>
            </a:r>
          </a:p>
        </p:txBody>
      </p:sp>
      <p:sp>
        <p:nvSpPr>
          <p:cNvPr id="26635" name="Text Box 11">
            <a:extLst>
              <a:ext uri="{FF2B5EF4-FFF2-40B4-BE49-F238E27FC236}">
                <a16:creationId xmlns:a16="http://schemas.microsoft.com/office/drawing/2014/main" id="{203B224A-F5BC-42A5-A301-DE6E378E0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8839" y="1882776"/>
            <a:ext cx="2459037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2000" b="1" dirty="0">
                <a:latin typeface="+mj-lt"/>
              </a:rPr>
              <a:t>WILLING</a:t>
            </a:r>
          </a:p>
          <a:p>
            <a:pPr>
              <a:lnSpc>
                <a:spcPct val="100000"/>
              </a:lnSpc>
              <a:defRPr/>
            </a:pPr>
            <a:r>
              <a:rPr lang="en-US" sz="1400" dirty="0">
                <a:latin typeface="+mj-lt"/>
              </a:rPr>
              <a:t>Don’t know</a:t>
            </a:r>
          </a:p>
          <a:p>
            <a:pPr>
              <a:lnSpc>
                <a:spcPct val="100000"/>
              </a:lnSpc>
              <a:defRPr/>
            </a:pPr>
            <a:r>
              <a:rPr lang="en-US" sz="1400" dirty="0">
                <a:latin typeface="+mj-lt"/>
              </a:rPr>
              <a:t>they need it</a:t>
            </a:r>
          </a:p>
        </p:txBody>
      </p:sp>
      <p:sp>
        <p:nvSpPr>
          <p:cNvPr id="26639" name="Text Box 15">
            <a:extLst>
              <a:ext uri="{FF2B5EF4-FFF2-40B4-BE49-F238E27FC236}">
                <a16:creationId xmlns:a16="http://schemas.microsoft.com/office/drawing/2014/main" id="{FBDEE3C2-3A58-46A6-BAA2-2EC6480D4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9" y="1882776"/>
            <a:ext cx="2435225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2000" b="1" dirty="0">
                <a:solidFill>
                  <a:schemeClr val="folHlink"/>
                </a:solidFill>
                <a:latin typeface="+mj-lt"/>
              </a:rPr>
              <a:t>WILLING</a:t>
            </a:r>
          </a:p>
          <a:p>
            <a:pPr>
              <a:lnSpc>
                <a:spcPct val="100000"/>
              </a:lnSpc>
              <a:defRPr/>
            </a:pPr>
            <a:r>
              <a:rPr lang="en-US" sz="1400" dirty="0">
                <a:solidFill>
                  <a:schemeClr val="folHlink"/>
                </a:solidFill>
                <a:latin typeface="+mj-lt"/>
              </a:rPr>
              <a:t>Know they</a:t>
            </a:r>
          </a:p>
          <a:p>
            <a:pPr>
              <a:lnSpc>
                <a:spcPct val="100000"/>
              </a:lnSpc>
              <a:defRPr/>
            </a:pPr>
            <a:r>
              <a:rPr lang="en-US" sz="1400" dirty="0">
                <a:solidFill>
                  <a:schemeClr val="folHlink"/>
                </a:solidFill>
                <a:latin typeface="+mj-lt"/>
              </a:rPr>
              <a:t>need it</a:t>
            </a:r>
          </a:p>
        </p:txBody>
      </p:sp>
      <p:sp>
        <p:nvSpPr>
          <p:cNvPr id="26640" name="Text Box 16">
            <a:extLst>
              <a:ext uri="{FF2B5EF4-FFF2-40B4-BE49-F238E27FC236}">
                <a16:creationId xmlns:a16="http://schemas.microsoft.com/office/drawing/2014/main" id="{CA7F16BC-1376-45CF-92BD-8686E791E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8839" y="3516313"/>
            <a:ext cx="2459037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2000" b="1" dirty="0">
                <a:latin typeface="+mj-lt"/>
              </a:rPr>
              <a:t>UNWILLING</a:t>
            </a:r>
          </a:p>
          <a:p>
            <a:pPr>
              <a:lnSpc>
                <a:spcPct val="100000"/>
              </a:lnSpc>
              <a:defRPr/>
            </a:pPr>
            <a:r>
              <a:rPr lang="en-US" sz="1400" dirty="0">
                <a:latin typeface="+mj-lt"/>
              </a:rPr>
              <a:t>Don’t know</a:t>
            </a:r>
          </a:p>
          <a:p>
            <a:pPr>
              <a:lnSpc>
                <a:spcPct val="100000"/>
              </a:lnSpc>
              <a:defRPr/>
            </a:pPr>
            <a:r>
              <a:rPr lang="en-US" sz="1400" dirty="0">
                <a:latin typeface="+mj-lt"/>
              </a:rPr>
              <a:t>they need it</a:t>
            </a:r>
          </a:p>
        </p:txBody>
      </p:sp>
      <p:sp>
        <p:nvSpPr>
          <p:cNvPr id="26641" name="Text Box 17">
            <a:extLst>
              <a:ext uri="{FF2B5EF4-FFF2-40B4-BE49-F238E27FC236}">
                <a16:creationId xmlns:a16="http://schemas.microsoft.com/office/drawing/2014/main" id="{63F27EE1-4C1F-4525-A6B0-FB1D96F4D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9" y="3516313"/>
            <a:ext cx="243522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2000" b="1" dirty="0">
                <a:latin typeface="+mj-lt"/>
              </a:rPr>
              <a:t>UNWILLING</a:t>
            </a:r>
          </a:p>
          <a:p>
            <a:pPr>
              <a:lnSpc>
                <a:spcPct val="100000"/>
              </a:lnSpc>
              <a:defRPr/>
            </a:pPr>
            <a:r>
              <a:rPr lang="en-US" sz="1400" dirty="0">
                <a:latin typeface="+mj-lt"/>
              </a:rPr>
              <a:t>Know they</a:t>
            </a:r>
          </a:p>
          <a:p>
            <a:pPr>
              <a:lnSpc>
                <a:spcPct val="100000"/>
              </a:lnSpc>
              <a:defRPr/>
            </a:pPr>
            <a:r>
              <a:rPr lang="en-US" sz="1400" dirty="0">
                <a:latin typeface="+mj-lt"/>
              </a:rPr>
              <a:t>need it</a:t>
            </a:r>
          </a:p>
        </p:txBody>
      </p:sp>
      <p:sp>
        <p:nvSpPr>
          <p:cNvPr id="26646" name="Rectangle 19">
            <a:extLst>
              <a:ext uri="{FF2B5EF4-FFF2-40B4-BE49-F238E27FC236}">
                <a16:creationId xmlns:a16="http://schemas.microsoft.com/office/drawing/2014/main" id="{13DB5EF4-BF1A-484D-B6D5-B7A662DF0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314" y="5808664"/>
            <a:ext cx="339725" cy="274637"/>
          </a:xfrm>
          <a:prstGeom prst="rect">
            <a:avLst/>
          </a:prstGeom>
          <a:solidFill>
            <a:srgbClr val="5A2D7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latin typeface="+mj-lt"/>
            </a:endParaRPr>
          </a:p>
        </p:txBody>
      </p:sp>
      <p:sp>
        <p:nvSpPr>
          <p:cNvPr id="26647" name="Rectangle 20">
            <a:extLst>
              <a:ext uri="{FF2B5EF4-FFF2-40B4-BE49-F238E27FC236}">
                <a16:creationId xmlns:a16="http://schemas.microsoft.com/office/drawing/2014/main" id="{1B708B6A-D2C3-4284-BC64-401B27090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164" y="5808664"/>
            <a:ext cx="339725" cy="274637"/>
          </a:xfrm>
          <a:prstGeom prst="rect">
            <a:avLst/>
          </a:prstGeom>
          <a:solidFill>
            <a:srgbClr val="B7D0D3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latin typeface="+mj-lt"/>
            </a:endParaRPr>
          </a:p>
        </p:txBody>
      </p:sp>
      <p:sp>
        <p:nvSpPr>
          <p:cNvPr id="105493" name="Text Box 21">
            <a:extLst>
              <a:ext uri="{FF2B5EF4-FFF2-40B4-BE49-F238E27FC236}">
                <a16:creationId xmlns:a16="http://schemas.microsoft.com/office/drawing/2014/main" id="{5EC64EFD-9893-4188-ADE6-71BF1F77C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0" y="5776914"/>
            <a:ext cx="1951038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“Performer” Driven</a:t>
            </a:r>
          </a:p>
        </p:txBody>
      </p:sp>
      <p:sp>
        <p:nvSpPr>
          <p:cNvPr id="105494" name="Text Box 22">
            <a:extLst>
              <a:ext uri="{FF2B5EF4-FFF2-40B4-BE49-F238E27FC236}">
                <a16:creationId xmlns:a16="http://schemas.microsoft.com/office/drawing/2014/main" id="{03BB439F-ABF2-44B8-B543-C06CD43C1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7713" y="5776914"/>
            <a:ext cx="1820862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“Influencer” Driven</a:t>
            </a:r>
          </a:p>
        </p:txBody>
      </p:sp>
      <p:sp>
        <p:nvSpPr>
          <p:cNvPr id="26644" name="AutoShape 24">
            <a:extLst>
              <a:ext uri="{FF2B5EF4-FFF2-40B4-BE49-F238E27FC236}">
                <a16:creationId xmlns:a16="http://schemas.microsoft.com/office/drawing/2014/main" id="{BA15F98D-6199-49F7-AE3A-FBC6F446C343}"/>
              </a:ext>
            </a:extLst>
          </p:cNvPr>
          <p:cNvSpPr>
            <a:spLocks/>
          </p:cNvSpPr>
          <p:nvPr/>
        </p:nvSpPr>
        <p:spPr bwMode="auto">
          <a:xfrm>
            <a:off x="8909050" y="1271588"/>
            <a:ext cx="255588" cy="3873500"/>
          </a:xfrm>
          <a:prstGeom prst="rightBrace">
            <a:avLst>
              <a:gd name="adj1" fmla="val 363095"/>
              <a:gd name="adj2" fmla="val 50000"/>
            </a:avLst>
          </a:prstGeom>
          <a:noFill/>
          <a:ln w="38100">
            <a:solidFill>
              <a:schemeClr val="tx1">
                <a:lumMod val="40000"/>
                <a:lumOff val="6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latin typeface="+mj-lt"/>
            </a:endParaRPr>
          </a:p>
        </p:txBody>
      </p:sp>
      <p:sp>
        <p:nvSpPr>
          <p:cNvPr id="26645" name="Text Box 25">
            <a:extLst>
              <a:ext uri="{FF2B5EF4-FFF2-40B4-BE49-F238E27FC236}">
                <a16:creationId xmlns:a16="http://schemas.microsoft.com/office/drawing/2014/main" id="{6F809EBE-C78C-4DC5-8AA9-3A55401E4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1614" y="2497138"/>
            <a:ext cx="14001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GB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If they know they </a:t>
            </a:r>
            <a:br>
              <a:rPr lang="en-GB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</a:br>
            <a:r>
              <a:rPr lang="en-GB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need it</a:t>
            </a:r>
            <a:br>
              <a:rPr lang="en-GB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</a:br>
            <a:r>
              <a:rPr lang="en-GB" sz="16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it</a:t>
            </a:r>
            <a:r>
              <a:rPr lang="en-GB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 will be an easier</a:t>
            </a:r>
            <a:br>
              <a:rPr lang="en-GB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</a:br>
            <a:r>
              <a:rPr lang="en-GB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 conversation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5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6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85" grpId="0" animBg="1"/>
      <p:bldP spid="24" grpId="0" animBg="1"/>
      <p:bldP spid="25" grpId="0" animBg="1"/>
      <p:bldP spid="26" grpId="0" animBg="1"/>
      <p:bldP spid="26635" grpId="0"/>
      <p:bldP spid="26639" grpId="0"/>
      <p:bldP spid="26640" grpId="0"/>
      <p:bldP spid="266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02346002-7697-4AE2-84EA-AE19717FD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3581400"/>
            <a:ext cx="1993900" cy="1943100"/>
          </a:xfrm>
          <a:custGeom>
            <a:avLst/>
            <a:gdLst>
              <a:gd name="T0" fmla="*/ 200185 w 2324100"/>
              <a:gd name="T1" fmla="*/ 66232 h 2324100"/>
              <a:gd name="T2" fmla="*/ 100093 w 2324100"/>
              <a:gd name="T3" fmla="*/ 132465 h 2324100"/>
              <a:gd name="T4" fmla="*/ 0 w 2324100"/>
              <a:gd name="T5" fmla="*/ 66232 h 2324100"/>
              <a:gd name="T6" fmla="*/ 100093 w 2324100"/>
              <a:gd name="T7" fmla="*/ 0 h 2324100"/>
              <a:gd name="T8" fmla="*/ 0 60000 65536"/>
              <a:gd name="T9" fmla="*/ 0 60000 65536"/>
              <a:gd name="T10" fmla="*/ 0 60000 65536"/>
              <a:gd name="T11" fmla="*/ 0 60000 65536"/>
              <a:gd name="T12" fmla="*/ 107871 w 2324100"/>
              <a:gd name="T13" fmla="*/ 107871 h 2324100"/>
              <a:gd name="T14" fmla="*/ 2216228 w 2324100"/>
              <a:gd name="T15" fmla="*/ 2216228 h 23241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24100" h="2324100">
                <a:moveTo>
                  <a:pt x="0" y="0"/>
                </a:moveTo>
                <a:lnTo>
                  <a:pt x="1955800" y="0"/>
                </a:lnTo>
                <a:lnTo>
                  <a:pt x="1955799" y="0"/>
                </a:lnTo>
                <a:cubicBezTo>
                  <a:pt x="2159206" y="0"/>
                  <a:pt x="2324100" y="164893"/>
                  <a:pt x="2324100" y="368300"/>
                </a:cubicBezTo>
                <a:lnTo>
                  <a:pt x="2324100" y="2324100"/>
                </a:lnTo>
                <a:lnTo>
                  <a:pt x="368300" y="2324100"/>
                </a:lnTo>
                <a:cubicBezTo>
                  <a:pt x="164893" y="2324100"/>
                  <a:pt x="0" y="2159206"/>
                  <a:pt x="0" y="1955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38100" algn="ctr">
            <a:solidFill>
              <a:srgbClr val="FFFFFF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chemeClr val="tx1"/>
              </a:buClr>
              <a:buSzPct val="80000"/>
              <a:buFont typeface="Arial" panose="020B0604020202020204" pitchFamily="34" charset="0"/>
              <a:buNone/>
            </a:pPr>
            <a:r>
              <a:rPr lang="en-GB" altLang="en-US" sz="1800" b="1">
                <a:solidFill>
                  <a:schemeClr val="folHlink"/>
                </a:solidFill>
                <a:ea typeface="ヒラギノ角ゴ Pro W3" pitchFamily="1" charset="-128"/>
              </a:rPr>
              <a:t>THE MAGIC INGREDIENT</a:t>
            </a: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05453B4-470C-44E9-9FC2-60EDDA3943D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altLang="en-US"/>
              <a:t>INGREDIENTS FOR GREAT COACHING CONVERSATIONS……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0AA9A04B-81E8-4000-8048-2C352502EEB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Times" panose="02020603050405020304" pitchFamily="18" charset="0"/>
              <a:buNone/>
            </a:pPr>
            <a:endParaRPr lang="en-GB" altLang="en-US"/>
          </a:p>
          <a:p>
            <a:endParaRPr lang="en-GB" altLang="en-US"/>
          </a:p>
        </p:txBody>
      </p:sp>
      <p:sp>
        <p:nvSpPr>
          <p:cNvPr id="5" name="Round Diagonal Corner Rectangle 4">
            <a:extLst>
              <a:ext uri="{FF2B5EF4-FFF2-40B4-BE49-F238E27FC236}">
                <a16:creationId xmlns:a16="http://schemas.microsoft.com/office/drawing/2014/main" id="{D536AFE2-FCA2-4D16-9497-4118D45E6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1536700"/>
            <a:ext cx="1993900" cy="1943100"/>
          </a:xfrm>
          <a:custGeom>
            <a:avLst/>
            <a:gdLst>
              <a:gd name="T0" fmla="*/ 200185 w 2324100"/>
              <a:gd name="T1" fmla="*/ 66232 h 2324100"/>
              <a:gd name="T2" fmla="*/ 100093 w 2324100"/>
              <a:gd name="T3" fmla="*/ 132465 h 2324100"/>
              <a:gd name="T4" fmla="*/ 0 w 2324100"/>
              <a:gd name="T5" fmla="*/ 66232 h 2324100"/>
              <a:gd name="T6" fmla="*/ 100093 w 2324100"/>
              <a:gd name="T7" fmla="*/ 0 h 2324100"/>
              <a:gd name="T8" fmla="*/ 0 60000 65536"/>
              <a:gd name="T9" fmla="*/ 0 60000 65536"/>
              <a:gd name="T10" fmla="*/ 0 60000 65536"/>
              <a:gd name="T11" fmla="*/ 0 60000 65536"/>
              <a:gd name="T12" fmla="*/ 107871 w 2324100"/>
              <a:gd name="T13" fmla="*/ 107871 h 2324100"/>
              <a:gd name="T14" fmla="*/ 2216228 w 2324100"/>
              <a:gd name="T15" fmla="*/ 2216228 h 23241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24100" h="2324100">
                <a:moveTo>
                  <a:pt x="0" y="0"/>
                </a:moveTo>
                <a:lnTo>
                  <a:pt x="1955800" y="0"/>
                </a:lnTo>
                <a:lnTo>
                  <a:pt x="1955799" y="0"/>
                </a:lnTo>
                <a:cubicBezTo>
                  <a:pt x="2159206" y="0"/>
                  <a:pt x="2324100" y="164893"/>
                  <a:pt x="2324100" y="368300"/>
                </a:cubicBezTo>
                <a:lnTo>
                  <a:pt x="2324100" y="2324100"/>
                </a:lnTo>
                <a:lnTo>
                  <a:pt x="368300" y="2324100"/>
                </a:lnTo>
                <a:cubicBezTo>
                  <a:pt x="164893" y="2324100"/>
                  <a:pt x="0" y="2159206"/>
                  <a:pt x="0" y="1955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chemeClr val="tx1"/>
              </a:buClr>
              <a:buSzPct val="80000"/>
              <a:buFont typeface="Arial" panose="020B0604020202020204" pitchFamily="34" charset="0"/>
              <a:buNone/>
            </a:pPr>
            <a:r>
              <a:rPr lang="en-GB" altLang="en-US" sz="1800" b="1">
                <a:solidFill>
                  <a:schemeClr val="folHlink"/>
                </a:solidFill>
                <a:ea typeface="ヒラギノ角ゴ Pro W3" pitchFamily="1" charset="-128"/>
              </a:rPr>
              <a:t>ACTIVE LISTENING</a:t>
            </a:r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EC211781-1093-47F8-8096-3F8A4D0CE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3600" y="1549400"/>
            <a:ext cx="1993900" cy="1943100"/>
          </a:xfrm>
          <a:custGeom>
            <a:avLst/>
            <a:gdLst>
              <a:gd name="T0" fmla="*/ 200185 w 2324100"/>
              <a:gd name="T1" fmla="*/ 66232 h 2324100"/>
              <a:gd name="T2" fmla="*/ 100093 w 2324100"/>
              <a:gd name="T3" fmla="*/ 132465 h 2324100"/>
              <a:gd name="T4" fmla="*/ 0 w 2324100"/>
              <a:gd name="T5" fmla="*/ 66232 h 2324100"/>
              <a:gd name="T6" fmla="*/ 100093 w 2324100"/>
              <a:gd name="T7" fmla="*/ 0 h 2324100"/>
              <a:gd name="T8" fmla="*/ 0 60000 65536"/>
              <a:gd name="T9" fmla="*/ 0 60000 65536"/>
              <a:gd name="T10" fmla="*/ 0 60000 65536"/>
              <a:gd name="T11" fmla="*/ 0 60000 65536"/>
              <a:gd name="T12" fmla="*/ 113453 w 2324100"/>
              <a:gd name="T13" fmla="*/ 113453 h 2324100"/>
              <a:gd name="T14" fmla="*/ 2210646 w 2324100"/>
              <a:gd name="T15" fmla="*/ 2210646 h 23241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24100" h="2324100">
                <a:moveTo>
                  <a:pt x="387358" y="0"/>
                </a:moveTo>
                <a:lnTo>
                  <a:pt x="2324100" y="0"/>
                </a:lnTo>
                <a:lnTo>
                  <a:pt x="2324100" y="1936742"/>
                </a:lnTo>
                <a:cubicBezTo>
                  <a:pt x="2324100" y="2150673"/>
                  <a:pt x="2150673" y="2324099"/>
                  <a:pt x="1936742" y="2324100"/>
                </a:cubicBezTo>
                <a:lnTo>
                  <a:pt x="0" y="2324100"/>
                </a:lnTo>
                <a:lnTo>
                  <a:pt x="0" y="387358"/>
                </a:lnTo>
                <a:cubicBezTo>
                  <a:pt x="0" y="173426"/>
                  <a:pt x="173426" y="0"/>
                  <a:pt x="387357" y="0"/>
                </a:cubicBezTo>
                <a:lnTo>
                  <a:pt x="387358" y="0"/>
                </a:lnTo>
                <a:close/>
              </a:path>
            </a:pathLst>
          </a:custGeom>
          <a:solidFill>
            <a:schemeClr val="accent1"/>
          </a:solidFill>
          <a:ln w="38100" algn="ctr">
            <a:solidFill>
              <a:srgbClr val="FFFFFF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chemeClr val="tx1"/>
              </a:buClr>
              <a:buSzPct val="80000"/>
              <a:buFont typeface="Arial" panose="020B0604020202020204" pitchFamily="34" charset="0"/>
              <a:buNone/>
            </a:pPr>
            <a:r>
              <a:rPr lang="en-GB" altLang="en-US" sz="1800" b="1">
                <a:solidFill>
                  <a:schemeClr val="folHlink"/>
                </a:solidFill>
                <a:ea typeface="ヒラギノ角ゴ Pro W3" pitchFamily="1" charset="-128"/>
              </a:rPr>
              <a:t>QUESTIONING</a:t>
            </a:r>
          </a:p>
        </p:txBody>
      </p:sp>
      <p:sp>
        <p:nvSpPr>
          <p:cNvPr id="7" name="Round Diagonal Corner Rectangle 6">
            <a:extLst>
              <a:ext uri="{FF2B5EF4-FFF2-40B4-BE49-F238E27FC236}">
                <a16:creationId xmlns:a16="http://schemas.microsoft.com/office/drawing/2014/main" id="{C9E31B62-3906-4710-9FF8-64CEA26B8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00" y="3556000"/>
            <a:ext cx="1993900" cy="1943100"/>
          </a:xfrm>
          <a:custGeom>
            <a:avLst/>
            <a:gdLst>
              <a:gd name="T0" fmla="*/ 200185 w 2324100"/>
              <a:gd name="T1" fmla="*/ 66232 h 2324100"/>
              <a:gd name="T2" fmla="*/ 100093 w 2324100"/>
              <a:gd name="T3" fmla="*/ 132465 h 2324100"/>
              <a:gd name="T4" fmla="*/ 0 w 2324100"/>
              <a:gd name="T5" fmla="*/ 66232 h 2324100"/>
              <a:gd name="T6" fmla="*/ 100093 w 2324100"/>
              <a:gd name="T7" fmla="*/ 0 h 2324100"/>
              <a:gd name="T8" fmla="*/ 0 60000 65536"/>
              <a:gd name="T9" fmla="*/ 0 60000 65536"/>
              <a:gd name="T10" fmla="*/ 0 60000 65536"/>
              <a:gd name="T11" fmla="*/ 0 60000 65536"/>
              <a:gd name="T12" fmla="*/ 113453 w 2324100"/>
              <a:gd name="T13" fmla="*/ 113453 h 2324100"/>
              <a:gd name="T14" fmla="*/ 2210646 w 2324100"/>
              <a:gd name="T15" fmla="*/ 2210646 h 23241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24100" h="2324100">
                <a:moveTo>
                  <a:pt x="387358" y="0"/>
                </a:moveTo>
                <a:lnTo>
                  <a:pt x="2324100" y="0"/>
                </a:lnTo>
                <a:lnTo>
                  <a:pt x="2324100" y="1936742"/>
                </a:lnTo>
                <a:cubicBezTo>
                  <a:pt x="2324100" y="2150673"/>
                  <a:pt x="2150673" y="2324099"/>
                  <a:pt x="1936742" y="2324100"/>
                </a:cubicBezTo>
                <a:lnTo>
                  <a:pt x="0" y="2324100"/>
                </a:lnTo>
                <a:lnTo>
                  <a:pt x="0" y="387358"/>
                </a:lnTo>
                <a:cubicBezTo>
                  <a:pt x="0" y="173426"/>
                  <a:pt x="173426" y="0"/>
                  <a:pt x="387357" y="0"/>
                </a:cubicBezTo>
                <a:lnTo>
                  <a:pt x="387358" y="0"/>
                </a:lnTo>
                <a:close/>
              </a:path>
            </a:pathLst>
          </a:custGeom>
          <a:solidFill>
            <a:schemeClr val="accent1"/>
          </a:solidFill>
          <a:ln w="38100" algn="ctr">
            <a:solidFill>
              <a:srgbClr val="FFFFFF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chemeClr val="tx1"/>
              </a:buClr>
              <a:buSzPct val="80000"/>
              <a:buFont typeface="Arial" panose="020B0604020202020204" pitchFamily="34" charset="0"/>
              <a:buNone/>
            </a:pPr>
            <a:r>
              <a:rPr lang="en-GB" altLang="en-US" sz="1800" b="1">
                <a:solidFill>
                  <a:schemeClr val="folHlink"/>
                </a:solidFill>
                <a:ea typeface="ヒラギノ角ゴ Pro W3" pitchFamily="1" charset="-128"/>
              </a:rPr>
              <a:t>GROW</a:t>
            </a:r>
          </a:p>
        </p:txBody>
      </p:sp>
      <p:sp>
        <p:nvSpPr>
          <p:cNvPr id="37896" name="AutoShape 14">
            <a:extLst>
              <a:ext uri="{FF2B5EF4-FFF2-40B4-BE49-F238E27FC236}">
                <a16:creationId xmlns:a16="http://schemas.microsoft.com/office/drawing/2014/main" id="{3DD5554E-AED9-4CC1-B597-30916A131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3111500"/>
            <a:ext cx="787400" cy="774700"/>
          </a:xfrm>
          <a:prstGeom prst="plus">
            <a:avLst>
              <a:gd name="adj" fmla="val 25000"/>
            </a:avLst>
          </a:prstGeom>
          <a:solidFill>
            <a:schemeClr val="accent1"/>
          </a:solidFill>
          <a:ln w="38100" algn="ctr">
            <a:solidFill>
              <a:srgbClr val="FFFFFF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GB" altLang="en-US"/>
          </a:p>
        </p:txBody>
      </p:sp>
      <p:pic>
        <p:nvPicPr>
          <p:cNvPr id="37897" name="Picture 1">
            <a:extLst>
              <a:ext uri="{FF2B5EF4-FFF2-40B4-BE49-F238E27FC236}">
                <a16:creationId xmlns:a16="http://schemas.microsoft.com/office/drawing/2014/main" id="{AD9FA72C-6775-4BD5-A32D-108F4EFDA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6"/>
          <a:stretch>
            <a:fillRect/>
          </a:stretch>
        </p:blipFill>
        <p:spPr bwMode="auto">
          <a:xfrm>
            <a:off x="6446838" y="1536701"/>
            <a:ext cx="4221162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>
            <a:extLst>
              <a:ext uri="{FF2B5EF4-FFF2-40B4-BE49-F238E27FC236}">
                <a16:creationId xmlns:a16="http://schemas.microsoft.com/office/drawing/2014/main" id="{20F6857E-C2FF-4D8C-A8D0-65207A46B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"/>
            <a:ext cx="9144000" cy="6200775"/>
          </a:xfrm>
          <a:prstGeom prst="rect">
            <a:avLst/>
          </a:prstGeom>
          <a:solidFill>
            <a:srgbClr val="83AF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GB" altLang="en-US"/>
          </a:p>
        </p:txBody>
      </p:sp>
      <p:pic>
        <p:nvPicPr>
          <p:cNvPr id="38915" name="Picture 1">
            <a:extLst>
              <a:ext uri="{FF2B5EF4-FFF2-40B4-BE49-F238E27FC236}">
                <a16:creationId xmlns:a16="http://schemas.microsoft.com/office/drawing/2014/main" id="{F36B2B32-45FD-4B89-ABB4-D770DF862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4" t="8063" r="874" b="8063"/>
          <a:stretch>
            <a:fillRect/>
          </a:stretch>
        </p:blipFill>
        <p:spPr bwMode="auto">
          <a:xfrm>
            <a:off x="2384426" y="0"/>
            <a:ext cx="7381875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9" name="Text Box 7">
            <a:extLst>
              <a:ext uri="{FF2B5EF4-FFF2-40B4-BE49-F238E27FC236}">
                <a16:creationId xmlns:a16="http://schemas.microsoft.com/office/drawing/2014/main" id="{5E72B16D-D631-4338-ACB6-71FCE02AB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0" y="1477964"/>
            <a:ext cx="4483100" cy="10156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6000">
                <a:solidFill>
                  <a:schemeClr val="folHlink"/>
                </a:solidFill>
              </a:rPr>
              <a:t>Listening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7">
            <a:extLst>
              <a:ext uri="{FF2B5EF4-FFF2-40B4-BE49-F238E27FC236}">
                <a16:creationId xmlns:a16="http://schemas.microsoft.com/office/drawing/2014/main" id="{1373F4B1-B581-40C6-8B1A-9706CB85B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7" r="6873" b="32784"/>
          <a:stretch>
            <a:fillRect/>
          </a:stretch>
        </p:blipFill>
        <p:spPr bwMode="auto">
          <a:xfrm>
            <a:off x="4141788" y="2544764"/>
            <a:ext cx="6386512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Rectangle 2">
            <a:extLst>
              <a:ext uri="{FF2B5EF4-FFF2-40B4-BE49-F238E27FC236}">
                <a16:creationId xmlns:a16="http://schemas.microsoft.com/office/drawing/2014/main" id="{83AB4E8A-AE27-4329-8F45-7B5B79D1E36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altLang="en-US"/>
              <a:t>MIRROR &amp; MATCH</a:t>
            </a:r>
            <a:endParaRPr lang="en-US" altLang="en-US"/>
          </a:p>
        </p:txBody>
      </p:sp>
      <p:sp>
        <p:nvSpPr>
          <p:cNvPr id="18" name="Round Diagonal Corner Rectangle 17">
            <a:extLst>
              <a:ext uri="{FF2B5EF4-FFF2-40B4-BE49-F238E27FC236}">
                <a16:creationId xmlns:a16="http://schemas.microsoft.com/office/drawing/2014/main" id="{A107ADF5-41DD-4A41-979B-7D10B243A313}"/>
              </a:ext>
            </a:extLst>
          </p:cNvPr>
          <p:cNvSpPr/>
          <p:nvPr/>
        </p:nvSpPr>
        <p:spPr bwMode="auto">
          <a:xfrm flipV="1">
            <a:off x="1976438" y="1279525"/>
            <a:ext cx="5154612" cy="2147888"/>
          </a:xfrm>
          <a:prstGeom prst="round2DiagRect">
            <a:avLst>
              <a:gd name="adj1" fmla="val 14416"/>
              <a:gd name="adj2" fmla="val 0"/>
            </a:avLst>
          </a:prstGeom>
          <a:solidFill>
            <a:srgbClr val="E8E6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GB">
              <a:solidFill>
                <a:srgbClr val="3C3C3C"/>
              </a:solidFill>
              <a:latin typeface="Arial" pitchFamily="34" charset="0"/>
            </a:endParaRPr>
          </a:p>
        </p:txBody>
      </p:sp>
      <p:sp>
        <p:nvSpPr>
          <p:cNvPr id="47109" name="Rectangle 3">
            <a:extLst>
              <a:ext uri="{FF2B5EF4-FFF2-40B4-BE49-F238E27FC236}">
                <a16:creationId xmlns:a16="http://schemas.microsoft.com/office/drawing/2014/main" id="{D01061BB-834A-4B3F-AF6E-FC6381D71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2176" y="1387475"/>
            <a:ext cx="4818063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lnSpc>
                <a:spcPct val="95000"/>
              </a:lnSpc>
              <a:spcBef>
                <a:spcPct val="25000"/>
              </a:spcBef>
              <a:spcAft>
                <a:spcPct val="25000"/>
              </a:spcAft>
              <a:buSzPct val="90000"/>
              <a:buFont typeface="Times" panose="02020603050405020304" pitchFamily="18" charset="0"/>
              <a:buNone/>
            </a:pPr>
            <a:r>
              <a:rPr lang="en-GB" altLang="en-US" sz="2400" b="1">
                <a:solidFill>
                  <a:srgbClr val="5A2D7F"/>
                </a:solidFill>
                <a:ea typeface="ヒラギノ角ゴ Pro W3" pitchFamily="1" charset="-128"/>
              </a:rPr>
              <a:t>We unconsciously look for similarities in our environment / others.  Being </a:t>
            </a:r>
            <a:r>
              <a:rPr lang="en-GB" altLang="en-US" sz="2400" b="1" i="1">
                <a:solidFill>
                  <a:srgbClr val="5A2D7F"/>
                </a:solidFill>
                <a:ea typeface="ヒラギノ角ゴ Pro W3" pitchFamily="1" charset="-128"/>
              </a:rPr>
              <a:t>similar</a:t>
            </a:r>
            <a:r>
              <a:rPr lang="en-GB" altLang="en-US" sz="2400" b="1">
                <a:solidFill>
                  <a:srgbClr val="5A2D7F"/>
                </a:solidFill>
                <a:ea typeface="ヒラギノ角ゴ Pro W3" pitchFamily="1" charset="-128"/>
              </a:rPr>
              <a:t> (not the same) can enable rapport building</a:t>
            </a:r>
            <a:endParaRPr lang="en-US" altLang="en-US" sz="2400" b="1">
              <a:solidFill>
                <a:srgbClr val="5A2D7F"/>
              </a:solidFill>
              <a:ea typeface="ヒラギノ角ゴ Pro W3" pitchFamily="1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7">
            <a:extLst>
              <a:ext uri="{FF2B5EF4-FFF2-40B4-BE49-F238E27FC236}">
                <a16:creationId xmlns:a16="http://schemas.microsoft.com/office/drawing/2014/main" id="{1B901509-53A6-47FA-8C4B-F145B5BC1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7" r="6873" b="32784"/>
          <a:stretch>
            <a:fillRect/>
          </a:stretch>
        </p:blipFill>
        <p:spPr bwMode="auto">
          <a:xfrm>
            <a:off x="4141788" y="2544764"/>
            <a:ext cx="6386512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2">
            <a:extLst>
              <a:ext uri="{FF2B5EF4-FFF2-40B4-BE49-F238E27FC236}">
                <a16:creationId xmlns:a16="http://schemas.microsoft.com/office/drawing/2014/main" id="{1D80676C-FD67-4D4C-BD3C-825427164F9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altLang="en-US"/>
              <a:t>MIRROR &amp; MATCH</a:t>
            </a:r>
            <a:endParaRPr lang="en-US" altLang="en-US"/>
          </a:p>
        </p:txBody>
      </p:sp>
      <p:grpSp>
        <p:nvGrpSpPr>
          <p:cNvPr id="48132" name="Group 4">
            <a:extLst>
              <a:ext uri="{FF2B5EF4-FFF2-40B4-BE49-F238E27FC236}">
                <a16:creationId xmlns:a16="http://schemas.microsoft.com/office/drawing/2014/main" id="{8963F460-955C-48FB-B8CC-346DF85E0D3D}"/>
              </a:ext>
            </a:extLst>
          </p:cNvPr>
          <p:cNvGrpSpPr>
            <a:grpSpLocks/>
          </p:cNvGrpSpPr>
          <p:nvPr/>
        </p:nvGrpSpPr>
        <p:grpSpPr bwMode="auto">
          <a:xfrm>
            <a:off x="1731963" y="1279526"/>
            <a:ext cx="2762250" cy="3667125"/>
            <a:chOff x="207963" y="1279525"/>
            <a:chExt cx="2761888" cy="3667125"/>
          </a:xfrm>
        </p:grpSpPr>
        <p:sp>
          <p:nvSpPr>
            <p:cNvPr id="48143" name="Rounded Rectangle 7">
              <a:extLst>
                <a:ext uri="{FF2B5EF4-FFF2-40B4-BE49-F238E27FC236}">
                  <a16:creationId xmlns:a16="http://schemas.microsoft.com/office/drawing/2014/main" id="{9FD816AF-57F9-4ADC-A024-4CA1476E9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963" y="1279525"/>
              <a:ext cx="2761888" cy="3667125"/>
            </a:xfrm>
            <a:prstGeom prst="roundRect">
              <a:avLst>
                <a:gd name="adj" fmla="val 4838"/>
              </a:avLst>
            </a:prstGeom>
            <a:solidFill>
              <a:srgbClr val="E8E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GB" altLang="en-US">
                <a:solidFill>
                  <a:srgbClr val="3C3C3C"/>
                </a:solidFill>
              </a:endParaRPr>
            </a:p>
          </p:txBody>
        </p:sp>
        <p:sp>
          <p:nvSpPr>
            <p:cNvPr id="7" name="Round Same Side Corner Rectangle 6">
              <a:extLst>
                <a:ext uri="{FF2B5EF4-FFF2-40B4-BE49-F238E27FC236}">
                  <a16:creationId xmlns:a16="http://schemas.microsoft.com/office/drawing/2014/main" id="{83C577CC-AD1F-41DF-A2E9-016925309CF4}"/>
                </a:ext>
              </a:extLst>
            </p:cNvPr>
            <p:cNvSpPr/>
            <p:nvPr/>
          </p:nvSpPr>
          <p:spPr bwMode="auto">
            <a:xfrm>
              <a:off x="217487" y="1281113"/>
              <a:ext cx="2749190" cy="749300"/>
            </a:xfrm>
            <a:prstGeom prst="round2SameRect">
              <a:avLst>
                <a:gd name="adj1" fmla="val 9949"/>
                <a:gd name="adj2" fmla="val 0"/>
              </a:avLst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GB">
                <a:solidFill>
                  <a:srgbClr val="3C3C3C"/>
                </a:solidFill>
                <a:latin typeface="Arial" charset="0"/>
              </a:endParaRPr>
            </a:p>
          </p:txBody>
        </p:sp>
        <p:sp>
          <p:nvSpPr>
            <p:cNvPr id="48145" name="Rectangle 4">
              <a:extLst>
                <a:ext uri="{FF2B5EF4-FFF2-40B4-BE49-F238E27FC236}">
                  <a16:creationId xmlns:a16="http://schemas.microsoft.com/office/drawing/2014/main" id="{9ACA2C91-6E09-4A78-B2DF-5ABC3D46B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21" y="2073275"/>
              <a:ext cx="2598397" cy="2660333"/>
            </a:xfrm>
            <a:prstGeom prst="roundRect">
              <a:avLst>
                <a:gd name="adj" fmla="val 639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GB" altLang="en-US" sz="1800">
                  <a:solidFill>
                    <a:srgbClr val="3C3C3C"/>
                  </a:solidFill>
                </a:rPr>
                <a:t>Posture</a:t>
              </a:r>
            </a:p>
            <a:p>
              <a:pPr algn="l" eaLnBrk="1" hangingPunct="1">
                <a:lnSpc>
                  <a:spcPct val="100000"/>
                </a:lnSpc>
              </a:pPr>
              <a:r>
                <a:rPr lang="en-GB" altLang="en-US" sz="1800">
                  <a:solidFill>
                    <a:srgbClr val="3C3C3C"/>
                  </a:solidFill>
                </a:rPr>
                <a:t>Facial expressions</a:t>
              </a:r>
            </a:p>
            <a:p>
              <a:pPr algn="l" eaLnBrk="1" hangingPunct="1">
                <a:lnSpc>
                  <a:spcPct val="100000"/>
                </a:lnSpc>
              </a:pPr>
              <a:r>
                <a:rPr lang="en-GB" altLang="en-US" sz="1800">
                  <a:solidFill>
                    <a:srgbClr val="3C3C3C"/>
                  </a:solidFill>
                </a:rPr>
                <a:t>Hand movements</a:t>
              </a:r>
            </a:p>
            <a:p>
              <a:pPr algn="l" eaLnBrk="1" hangingPunct="1">
                <a:lnSpc>
                  <a:spcPct val="100000"/>
                </a:lnSpc>
              </a:pPr>
              <a:r>
                <a:rPr lang="en-GB" altLang="en-US" sz="1800">
                  <a:solidFill>
                    <a:srgbClr val="3C3C3C"/>
                  </a:solidFill>
                </a:rPr>
                <a:t>Eye movements</a:t>
              </a:r>
            </a:p>
            <a:p>
              <a:pPr algn="l" eaLnBrk="1" hangingPunct="1">
                <a:lnSpc>
                  <a:spcPct val="100000"/>
                </a:lnSpc>
              </a:pPr>
              <a:r>
                <a:rPr lang="en-GB" altLang="en-US" sz="1800">
                  <a:solidFill>
                    <a:srgbClr val="3C3C3C"/>
                  </a:solidFill>
                </a:rPr>
                <a:t>Breathing</a:t>
              </a:r>
            </a:p>
            <a:p>
              <a:pPr algn="l" eaLnBrk="1" hangingPunct="1">
                <a:lnSpc>
                  <a:spcPct val="100000"/>
                </a:lnSpc>
              </a:pPr>
              <a:r>
                <a:rPr lang="en-GB" altLang="en-US" sz="1800">
                  <a:solidFill>
                    <a:srgbClr val="3C3C3C"/>
                  </a:solidFill>
                </a:rPr>
                <a:t>Feet movements</a:t>
              </a:r>
            </a:p>
            <a:p>
              <a:pPr algn="l" eaLnBrk="1" hangingPunct="1">
                <a:lnSpc>
                  <a:spcPct val="100000"/>
                </a:lnSpc>
              </a:pPr>
              <a:r>
                <a:rPr lang="en-GB" altLang="en-US" sz="1800">
                  <a:solidFill>
                    <a:srgbClr val="3C3C3C"/>
                  </a:solidFill>
                </a:rPr>
                <a:t>Body shifts</a:t>
              </a:r>
            </a:p>
            <a:p>
              <a:pPr algn="l" eaLnBrk="1" hangingPunct="1">
                <a:lnSpc>
                  <a:spcPct val="100000"/>
                </a:lnSpc>
              </a:pPr>
              <a:r>
                <a:rPr lang="en-GB" altLang="en-US" sz="1800">
                  <a:solidFill>
                    <a:srgbClr val="3C3C3C"/>
                  </a:solidFill>
                </a:rPr>
                <a:t>Spine angle</a:t>
              </a:r>
            </a:p>
            <a:p>
              <a:pPr algn="l" eaLnBrk="1" hangingPunct="1">
                <a:lnSpc>
                  <a:spcPct val="100000"/>
                </a:lnSpc>
              </a:pPr>
              <a:r>
                <a:rPr lang="en-GB" altLang="en-US" sz="1800">
                  <a:solidFill>
                    <a:srgbClr val="3C3C3C"/>
                  </a:solidFill>
                </a:rPr>
                <a:t>Head angle</a:t>
              </a:r>
              <a:endParaRPr lang="en-US" altLang="en-US" sz="1800">
                <a:solidFill>
                  <a:srgbClr val="3C3C3C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D5AF37-8483-47D3-B3C4-7BC40DC3091C}"/>
                </a:ext>
              </a:extLst>
            </p:cNvPr>
            <p:cNvSpPr txBox="1"/>
            <p:nvPr/>
          </p:nvSpPr>
          <p:spPr>
            <a:xfrm>
              <a:off x="217487" y="1509713"/>
              <a:ext cx="2749190" cy="3683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74625" indent="-174625">
                <a:lnSpc>
                  <a:spcPct val="75000"/>
                </a:lnSpc>
                <a:spcBef>
                  <a:spcPct val="25000"/>
                </a:spcBef>
                <a:spcAft>
                  <a:spcPct val="25000"/>
                </a:spcAft>
                <a:buSzPct val="90000"/>
                <a:defRPr/>
              </a:pPr>
              <a:r>
                <a:rPr lang="en-GB" sz="2400" b="1" kern="0" dirty="0">
                  <a:solidFill>
                    <a:srgbClr val="FFFFFF"/>
                  </a:solidFill>
                  <a:latin typeface="Arial"/>
                </a:rPr>
                <a:t>Body</a:t>
              </a:r>
              <a:endParaRPr lang="en-GB" sz="24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48133" name="Group 1">
            <a:extLst>
              <a:ext uri="{FF2B5EF4-FFF2-40B4-BE49-F238E27FC236}">
                <a16:creationId xmlns:a16="http://schemas.microsoft.com/office/drawing/2014/main" id="{BD2E59B1-C95D-421A-A18B-BCF9A0613544}"/>
              </a:ext>
            </a:extLst>
          </p:cNvPr>
          <p:cNvGrpSpPr>
            <a:grpSpLocks/>
          </p:cNvGrpSpPr>
          <p:nvPr/>
        </p:nvGrpSpPr>
        <p:grpSpPr bwMode="auto">
          <a:xfrm>
            <a:off x="4708526" y="1271588"/>
            <a:ext cx="2754313" cy="1998662"/>
            <a:chOff x="2870200" y="1279525"/>
            <a:chExt cx="3578225" cy="1998663"/>
          </a:xfrm>
        </p:grpSpPr>
        <p:sp>
          <p:nvSpPr>
            <p:cNvPr id="48139" name="Rounded Rectangle 10">
              <a:extLst>
                <a:ext uri="{FF2B5EF4-FFF2-40B4-BE49-F238E27FC236}">
                  <a16:creationId xmlns:a16="http://schemas.microsoft.com/office/drawing/2014/main" id="{AF58CC16-0E23-4035-B5D2-C023ACC2C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200" y="1279525"/>
              <a:ext cx="3578225" cy="1998663"/>
            </a:xfrm>
            <a:prstGeom prst="roundRect">
              <a:avLst>
                <a:gd name="adj" fmla="val 6894"/>
              </a:avLst>
            </a:prstGeom>
            <a:solidFill>
              <a:srgbClr val="E8E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GB" altLang="en-US">
                <a:solidFill>
                  <a:srgbClr val="3C3C3C"/>
                </a:solidFill>
              </a:endParaRPr>
            </a:p>
          </p:txBody>
        </p:sp>
        <p:sp>
          <p:nvSpPr>
            <p:cNvPr id="10" name="Round Same Side Corner Rectangle 9">
              <a:extLst>
                <a:ext uri="{FF2B5EF4-FFF2-40B4-BE49-F238E27FC236}">
                  <a16:creationId xmlns:a16="http://schemas.microsoft.com/office/drawing/2014/main" id="{9F8BF61B-04CF-4466-999F-5A57DC0E4014}"/>
                </a:ext>
              </a:extLst>
            </p:cNvPr>
            <p:cNvSpPr/>
            <p:nvPr/>
          </p:nvSpPr>
          <p:spPr bwMode="auto">
            <a:xfrm>
              <a:off x="2870200" y="1279525"/>
              <a:ext cx="3578225" cy="749300"/>
            </a:xfrm>
            <a:prstGeom prst="round2Same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GB">
                <a:solidFill>
                  <a:srgbClr val="3C3C3C"/>
                </a:solidFill>
                <a:latin typeface="Arial" charset="0"/>
              </a:endParaRPr>
            </a:p>
          </p:txBody>
        </p:sp>
        <p:sp>
          <p:nvSpPr>
            <p:cNvPr id="48141" name="Rectangle 5">
              <a:extLst>
                <a:ext uri="{FF2B5EF4-FFF2-40B4-BE49-F238E27FC236}">
                  <a16:creationId xmlns:a16="http://schemas.microsoft.com/office/drawing/2014/main" id="{0A12EB59-F6FC-473E-AA53-D2A0A0AC7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993" y="2020888"/>
              <a:ext cx="3392271" cy="1257300"/>
            </a:xfrm>
            <a:prstGeom prst="roundRect">
              <a:avLst>
                <a:gd name="adj" fmla="val 8046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GB" altLang="en-US" sz="1800">
                  <a:solidFill>
                    <a:srgbClr val="3C3C3C"/>
                  </a:solidFill>
                </a:rPr>
                <a:t>Volume</a:t>
              </a:r>
            </a:p>
            <a:p>
              <a:pPr algn="l" eaLnBrk="1" hangingPunct="1">
                <a:lnSpc>
                  <a:spcPct val="100000"/>
                </a:lnSpc>
              </a:pPr>
              <a:r>
                <a:rPr lang="en-GB" altLang="en-US" sz="1800">
                  <a:solidFill>
                    <a:srgbClr val="3C3C3C"/>
                  </a:solidFill>
                </a:rPr>
                <a:t>Tone</a:t>
              </a:r>
            </a:p>
            <a:p>
              <a:pPr algn="l" eaLnBrk="1" hangingPunct="1">
                <a:lnSpc>
                  <a:spcPct val="100000"/>
                </a:lnSpc>
              </a:pPr>
              <a:r>
                <a:rPr lang="en-GB" altLang="en-US" sz="1800">
                  <a:solidFill>
                    <a:srgbClr val="3C3C3C"/>
                  </a:solidFill>
                </a:rPr>
                <a:t>Pitch</a:t>
              </a:r>
            </a:p>
            <a:p>
              <a:pPr algn="l" eaLnBrk="1" hangingPunct="1">
                <a:lnSpc>
                  <a:spcPct val="100000"/>
                </a:lnSpc>
              </a:pPr>
              <a:r>
                <a:rPr lang="en-GB" altLang="en-US" sz="1800">
                  <a:solidFill>
                    <a:srgbClr val="3C3C3C"/>
                  </a:solidFill>
                </a:rPr>
                <a:t>Tempo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3F8315-B148-4502-83E3-8A60D3B489C1}"/>
                </a:ext>
              </a:extLst>
            </p:cNvPr>
            <p:cNvSpPr txBox="1"/>
            <p:nvPr/>
          </p:nvSpPr>
          <p:spPr>
            <a:xfrm>
              <a:off x="2899073" y="1509712"/>
              <a:ext cx="3549352" cy="3683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74625" indent="-174625">
                <a:lnSpc>
                  <a:spcPct val="75000"/>
                </a:lnSpc>
                <a:spcBef>
                  <a:spcPct val="25000"/>
                </a:spcBef>
                <a:spcAft>
                  <a:spcPct val="25000"/>
                </a:spcAft>
                <a:buSzPct val="90000"/>
                <a:defRPr/>
              </a:pPr>
              <a:r>
                <a:rPr lang="en-GB" sz="2400" b="1" kern="0" dirty="0">
                  <a:solidFill>
                    <a:srgbClr val="FFFFFF"/>
                  </a:solidFill>
                  <a:latin typeface="Arial"/>
                </a:rPr>
                <a:t>Voice</a:t>
              </a:r>
            </a:p>
          </p:txBody>
        </p:sp>
      </p:grpSp>
      <p:grpSp>
        <p:nvGrpSpPr>
          <p:cNvPr id="48134" name="Group 2">
            <a:extLst>
              <a:ext uri="{FF2B5EF4-FFF2-40B4-BE49-F238E27FC236}">
                <a16:creationId xmlns:a16="http://schemas.microsoft.com/office/drawing/2014/main" id="{3CF18A6C-998E-4C2F-A99E-144CCD09543A}"/>
              </a:ext>
            </a:extLst>
          </p:cNvPr>
          <p:cNvGrpSpPr>
            <a:grpSpLocks/>
          </p:cNvGrpSpPr>
          <p:nvPr/>
        </p:nvGrpSpPr>
        <p:grpSpPr bwMode="auto">
          <a:xfrm>
            <a:off x="7677150" y="1281114"/>
            <a:ext cx="2732088" cy="1989137"/>
            <a:chOff x="6650643" y="1271588"/>
            <a:chExt cx="3556000" cy="1989138"/>
          </a:xfrm>
        </p:grpSpPr>
        <p:sp>
          <p:nvSpPr>
            <p:cNvPr id="48135" name="Rounded Rectangle 13">
              <a:extLst>
                <a:ext uri="{FF2B5EF4-FFF2-40B4-BE49-F238E27FC236}">
                  <a16:creationId xmlns:a16="http://schemas.microsoft.com/office/drawing/2014/main" id="{A2555E3E-1D24-4D5E-8308-3AC2159D2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643" y="1271588"/>
              <a:ext cx="3549650" cy="1989138"/>
            </a:xfrm>
            <a:prstGeom prst="roundRect">
              <a:avLst>
                <a:gd name="adj" fmla="val 7556"/>
              </a:avLst>
            </a:prstGeom>
            <a:solidFill>
              <a:srgbClr val="E8E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GB" altLang="en-US">
                <a:solidFill>
                  <a:srgbClr val="3C3C3C"/>
                </a:solidFill>
              </a:endParaRPr>
            </a:p>
          </p:txBody>
        </p:sp>
        <p:sp>
          <p:nvSpPr>
            <p:cNvPr id="13" name="Round Same Side Corner Rectangle 12">
              <a:extLst>
                <a:ext uri="{FF2B5EF4-FFF2-40B4-BE49-F238E27FC236}">
                  <a16:creationId xmlns:a16="http://schemas.microsoft.com/office/drawing/2014/main" id="{43FF974C-8511-4B3D-8A8E-C1BD84E57A2B}"/>
                </a:ext>
              </a:extLst>
            </p:cNvPr>
            <p:cNvSpPr/>
            <p:nvPr/>
          </p:nvSpPr>
          <p:spPr bwMode="auto">
            <a:xfrm>
              <a:off x="6650643" y="1271588"/>
              <a:ext cx="3549801" cy="749300"/>
            </a:xfrm>
            <a:prstGeom prst="round2SameRect">
              <a:avLst/>
            </a:prstGeom>
            <a:solidFill>
              <a:srgbClr val="5A2D7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GB">
                <a:solidFill>
                  <a:srgbClr val="3C3C3C"/>
                </a:solidFill>
                <a:latin typeface="Arial" charset="0"/>
              </a:endParaRPr>
            </a:p>
          </p:txBody>
        </p:sp>
        <p:sp>
          <p:nvSpPr>
            <p:cNvPr id="48137" name="Rectangle 6">
              <a:extLst>
                <a:ext uri="{FF2B5EF4-FFF2-40B4-BE49-F238E27FC236}">
                  <a16:creationId xmlns:a16="http://schemas.microsoft.com/office/drawing/2014/main" id="{72F9BE35-920D-4A24-82C4-8D06B4757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5585" y="2044700"/>
              <a:ext cx="3325473" cy="677863"/>
            </a:xfrm>
            <a:prstGeom prst="roundRect">
              <a:avLst>
                <a:gd name="adj" fmla="val 9125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GB" altLang="en-US" sz="1800">
                  <a:solidFill>
                    <a:srgbClr val="3C3C3C"/>
                  </a:solidFill>
                </a:rPr>
                <a:t>Key words</a:t>
              </a:r>
            </a:p>
            <a:p>
              <a:pPr algn="l" eaLnBrk="1" hangingPunct="1">
                <a:lnSpc>
                  <a:spcPct val="100000"/>
                </a:lnSpc>
              </a:pPr>
              <a:r>
                <a:rPr lang="en-GB" altLang="en-US" sz="1800">
                  <a:solidFill>
                    <a:srgbClr val="3C3C3C"/>
                  </a:solidFill>
                </a:rPr>
                <a:t>Common experience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599251-04FA-41DB-A022-01FB68F31E8B}"/>
                </a:ext>
              </a:extLst>
            </p:cNvPr>
            <p:cNvSpPr txBox="1"/>
            <p:nvPr/>
          </p:nvSpPr>
          <p:spPr>
            <a:xfrm>
              <a:off x="6656842" y="1512888"/>
              <a:ext cx="3549801" cy="3698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74625" indent="-174625">
                <a:lnSpc>
                  <a:spcPct val="75000"/>
                </a:lnSpc>
                <a:spcBef>
                  <a:spcPct val="25000"/>
                </a:spcBef>
                <a:spcAft>
                  <a:spcPct val="25000"/>
                </a:spcAft>
                <a:buSzPct val="90000"/>
                <a:defRPr/>
              </a:pPr>
              <a:r>
                <a:rPr lang="en-GB" sz="2400" b="1" kern="0" dirty="0">
                  <a:solidFill>
                    <a:srgbClr val="FFFFFF"/>
                  </a:solidFill>
                  <a:latin typeface="Arial"/>
                </a:rPr>
                <a:t>Language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2A2097DD-23F3-4E1A-BCB1-4552BAB7620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altLang="en-US"/>
              <a:t>TOP TIPS FOR BEING IN THE MOMENT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41A2DF2F-2E05-4AA8-8D69-83ECC4DEA05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08151" y="1231900"/>
            <a:ext cx="5895975" cy="477678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GB" altLang="en-US" sz="2000"/>
              <a:t>Suspend all judgement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GB" altLang="en-US" sz="2000"/>
              <a:t>Focus your energy on the person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GB" altLang="en-US" sz="2000"/>
              <a:t>Create the right environment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GB" altLang="en-US" sz="2000"/>
              <a:t>Minimise any distractions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GB" altLang="en-US" sz="2000"/>
              <a:t>Good will and good intent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GB" altLang="en-US" sz="2000"/>
              <a:t>Listening is like a muscle – it’s something you need to exercise</a:t>
            </a:r>
          </a:p>
          <a:p>
            <a:endParaRPr lang="en-GB" altLang="en-US"/>
          </a:p>
        </p:txBody>
      </p:sp>
      <p:pic>
        <p:nvPicPr>
          <p:cNvPr id="49156" name="Picture 1">
            <a:extLst>
              <a:ext uri="{FF2B5EF4-FFF2-40B4-BE49-F238E27FC236}">
                <a16:creationId xmlns:a16="http://schemas.microsoft.com/office/drawing/2014/main" id="{D7C3ABB1-DFE7-481E-A215-0395349EB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90"/>
          <a:stretch>
            <a:fillRect/>
          </a:stretch>
        </p:blipFill>
        <p:spPr bwMode="auto">
          <a:xfrm>
            <a:off x="7096126" y="1460500"/>
            <a:ext cx="3571875" cy="476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>
            <a:extLst>
              <a:ext uri="{FF2B5EF4-FFF2-40B4-BE49-F238E27FC236}">
                <a16:creationId xmlns:a16="http://schemas.microsoft.com/office/drawing/2014/main" id="{E6386651-3FE9-4F42-8B2F-B63533BF0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"/>
            <a:ext cx="9144000" cy="6200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GB" altLang="en-US">
              <a:solidFill>
                <a:srgbClr val="3C3C3C"/>
              </a:solidFill>
            </a:endParaRPr>
          </a:p>
        </p:txBody>
      </p:sp>
      <p:sp>
        <p:nvSpPr>
          <p:cNvPr id="5" name="Round Diagonal Corner Rectangle 4">
            <a:extLst>
              <a:ext uri="{FF2B5EF4-FFF2-40B4-BE49-F238E27FC236}">
                <a16:creationId xmlns:a16="http://schemas.microsoft.com/office/drawing/2014/main" id="{7D59227F-A5B5-40E3-B859-E62BA742BB12}"/>
              </a:ext>
            </a:extLst>
          </p:cNvPr>
          <p:cNvSpPr>
            <a:spLocks/>
          </p:cNvSpPr>
          <p:nvPr/>
        </p:nvSpPr>
        <p:spPr bwMode="auto">
          <a:xfrm flipV="1">
            <a:off x="1739901" y="1279525"/>
            <a:ext cx="4779963" cy="1404938"/>
          </a:xfrm>
          <a:custGeom>
            <a:avLst/>
            <a:gdLst>
              <a:gd name="T0" fmla="*/ 202536 w 4779963"/>
              <a:gd name="T1" fmla="*/ 0 h 1404938"/>
              <a:gd name="T2" fmla="*/ 4779963 w 4779963"/>
              <a:gd name="T3" fmla="*/ 0 h 1404938"/>
              <a:gd name="T4" fmla="*/ 4779963 w 4779963"/>
              <a:gd name="T5" fmla="*/ 0 h 1404938"/>
              <a:gd name="T6" fmla="*/ 4779963 w 4779963"/>
              <a:gd name="T7" fmla="*/ 1202402 h 1404938"/>
              <a:gd name="T8" fmla="*/ 4577427 w 4779963"/>
              <a:gd name="T9" fmla="*/ 1404938 h 1404938"/>
              <a:gd name="T10" fmla="*/ 0 w 4779963"/>
              <a:gd name="T11" fmla="*/ 1404938 h 1404938"/>
              <a:gd name="T12" fmla="*/ 0 w 4779963"/>
              <a:gd name="T13" fmla="*/ 1404938 h 1404938"/>
              <a:gd name="T14" fmla="*/ 0 w 4779963"/>
              <a:gd name="T15" fmla="*/ 202536 h 1404938"/>
              <a:gd name="T16" fmla="*/ 202536 w 4779963"/>
              <a:gd name="T17" fmla="*/ 0 h 140493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779963" h="1404938">
                <a:moveTo>
                  <a:pt x="202536" y="0"/>
                </a:moveTo>
                <a:lnTo>
                  <a:pt x="4779963" y="0"/>
                </a:lnTo>
                <a:lnTo>
                  <a:pt x="4779963" y="1202402"/>
                </a:lnTo>
                <a:cubicBezTo>
                  <a:pt x="4779963" y="1314260"/>
                  <a:pt x="4689285" y="1404938"/>
                  <a:pt x="4577427" y="1404938"/>
                </a:cubicBezTo>
                <a:lnTo>
                  <a:pt x="0" y="1404938"/>
                </a:lnTo>
                <a:lnTo>
                  <a:pt x="0" y="202536"/>
                </a:lnTo>
                <a:cubicBezTo>
                  <a:pt x="0" y="90678"/>
                  <a:pt x="90678" y="0"/>
                  <a:pt x="2025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AE8B10AA-C2EE-4243-B99D-F39680566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2300" y="1387475"/>
            <a:ext cx="4541838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lnSpc>
                <a:spcPct val="95000"/>
              </a:lnSpc>
              <a:spcBef>
                <a:spcPct val="25000"/>
              </a:spcBef>
              <a:spcAft>
                <a:spcPct val="25000"/>
              </a:spcAft>
              <a:buSzPct val="90000"/>
              <a:buFont typeface="Times" panose="02020603050405020304" pitchFamily="18" charset="0"/>
              <a:buNone/>
            </a:pPr>
            <a:r>
              <a:rPr lang="en-GB" altLang="en-US" sz="2400" b="1">
                <a:solidFill>
                  <a:srgbClr val="5A2D7F"/>
                </a:solidFill>
                <a:ea typeface="ヒラギノ角ゴ Pro W3" pitchFamily="1" charset="-128"/>
              </a:rPr>
              <a:t>How do you think this may be different when working virtually?</a:t>
            </a:r>
          </a:p>
        </p:txBody>
      </p:sp>
      <p:pic>
        <p:nvPicPr>
          <p:cNvPr id="50181" name="Picture 1">
            <a:extLst>
              <a:ext uri="{FF2B5EF4-FFF2-40B4-BE49-F238E27FC236}">
                <a16:creationId xmlns:a16="http://schemas.microsoft.com/office/drawing/2014/main" id="{5AD8716E-B197-411A-A2AA-C171CB17E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3" y="885826"/>
            <a:ext cx="6450012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1">
            <a:extLst>
              <a:ext uri="{FF2B5EF4-FFF2-40B4-BE49-F238E27FC236}">
                <a16:creationId xmlns:a16="http://schemas.microsoft.com/office/drawing/2014/main" id="{E360F706-7521-4CED-9B7F-E380BD50E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"/>
            <a:ext cx="9144000" cy="6200775"/>
          </a:xfrm>
          <a:prstGeom prst="rect">
            <a:avLst/>
          </a:prstGeom>
          <a:solidFill>
            <a:srgbClr val="83AF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GB" altLang="en-US"/>
          </a:p>
        </p:txBody>
      </p:sp>
      <p:pic>
        <p:nvPicPr>
          <p:cNvPr id="199683" name="Picture 1">
            <a:extLst>
              <a:ext uri="{FF2B5EF4-FFF2-40B4-BE49-F238E27FC236}">
                <a16:creationId xmlns:a16="http://schemas.microsoft.com/office/drawing/2014/main" id="{948C5644-78DA-4A59-93A0-0FA3C1633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4"/>
          <a:stretch>
            <a:fillRect/>
          </a:stretch>
        </p:blipFill>
        <p:spPr bwMode="auto">
          <a:xfrm>
            <a:off x="1962150" y="274639"/>
            <a:ext cx="8212138" cy="592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86" name="Text Box 6">
            <a:extLst>
              <a:ext uri="{FF2B5EF4-FFF2-40B4-BE49-F238E27FC236}">
                <a16:creationId xmlns:a16="http://schemas.microsoft.com/office/drawing/2014/main" id="{7F66DA72-E13A-4282-A8DD-117BA53B4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1114" y="550863"/>
            <a:ext cx="7038975" cy="480131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90500" indent="-1905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47700" indent="-1905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04900" indent="-1905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62100" indent="-1905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19300" indent="-1905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476500" indent="-1905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33700" indent="-1905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390900" indent="-1905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48100" indent="-1905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GB" altLang="en-US" sz="3600" b="1" u="sng">
                <a:solidFill>
                  <a:schemeClr val="folHlink"/>
                </a:solidFill>
                <a:latin typeface="Feltpen LT" pitchFamily="2" charset="0"/>
              </a:rPr>
              <a:t>Agenda</a:t>
            </a:r>
          </a:p>
          <a:p>
            <a:pPr algn="l">
              <a:spcBef>
                <a:spcPct val="50000"/>
              </a:spcBef>
              <a:buFontTx/>
              <a:buAutoNum type="arabicPeriod"/>
            </a:pPr>
            <a:r>
              <a:rPr lang="en-GB" altLang="en-US" sz="3600" b="1">
                <a:solidFill>
                  <a:schemeClr val="folHlink"/>
                </a:solidFill>
                <a:latin typeface="Feltpen LT" pitchFamily="2" charset="0"/>
              </a:rPr>
              <a:t>What makes conversations great?</a:t>
            </a:r>
          </a:p>
          <a:p>
            <a:pPr algn="l">
              <a:spcBef>
                <a:spcPct val="50000"/>
              </a:spcBef>
              <a:buFontTx/>
              <a:buAutoNum type="arabicPeriod"/>
            </a:pPr>
            <a:r>
              <a:rPr lang="en-GB" altLang="en-US" sz="3600" b="1">
                <a:solidFill>
                  <a:schemeClr val="folHlink"/>
                </a:solidFill>
                <a:latin typeface="Feltpen LT" pitchFamily="2" charset="0"/>
              </a:rPr>
              <a:t>Listening</a:t>
            </a:r>
          </a:p>
          <a:p>
            <a:pPr algn="l">
              <a:spcBef>
                <a:spcPct val="50000"/>
              </a:spcBef>
              <a:buFontTx/>
              <a:buAutoNum type="arabicPeriod"/>
            </a:pPr>
            <a:r>
              <a:rPr lang="en-GB" altLang="en-US" sz="3600" b="1">
                <a:solidFill>
                  <a:schemeClr val="folHlink"/>
                </a:solidFill>
                <a:latin typeface="Feltpen LT" pitchFamily="2" charset="0"/>
              </a:rPr>
              <a:t>Questioning &amp; GROW</a:t>
            </a:r>
          </a:p>
          <a:p>
            <a:pPr algn="l">
              <a:spcBef>
                <a:spcPct val="50000"/>
              </a:spcBef>
              <a:buFontTx/>
              <a:buAutoNum type="arabicPeriod"/>
            </a:pPr>
            <a:r>
              <a:rPr lang="en-GB" altLang="en-US" sz="3600" b="1">
                <a:solidFill>
                  <a:schemeClr val="folHlink"/>
                </a:solidFill>
                <a:latin typeface="Feltpen LT" pitchFamily="2" charset="0"/>
              </a:rPr>
              <a:t>Practice time</a:t>
            </a:r>
          </a:p>
          <a:p>
            <a:pPr algn="l">
              <a:spcBef>
                <a:spcPct val="50000"/>
              </a:spcBef>
              <a:buFontTx/>
              <a:buAutoNum type="arabicPeriod"/>
            </a:pPr>
            <a:r>
              <a:rPr lang="en-GB" altLang="en-US" sz="3600" b="1">
                <a:solidFill>
                  <a:schemeClr val="folHlink"/>
                </a:solidFill>
                <a:latin typeface="Feltpen LT" pitchFamily="2" charset="0"/>
              </a:rPr>
              <a:t>The magic ingredients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">
            <a:extLst>
              <a:ext uri="{FF2B5EF4-FFF2-40B4-BE49-F238E27FC236}">
                <a16:creationId xmlns:a16="http://schemas.microsoft.com/office/drawing/2014/main" id="{B4DAC9AF-FA31-425F-BD6C-0EBE98BAD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"/>
            <a:ext cx="9144000" cy="6200775"/>
          </a:xfrm>
          <a:prstGeom prst="rect">
            <a:avLst/>
          </a:prstGeom>
          <a:solidFill>
            <a:srgbClr val="83AF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GB" altLang="en-US"/>
          </a:p>
        </p:txBody>
      </p:sp>
      <p:pic>
        <p:nvPicPr>
          <p:cNvPr id="51203" name="Picture 1">
            <a:extLst>
              <a:ext uri="{FF2B5EF4-FFF2-40B4-BE49-F238E27FC236}">
                <a16:creationId xmlns:a16="http://schemas.microsoft.com/office/drawing/2014/main" id="{DD6E8525-BD34-435A-997A-7109A57E4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4" t="8063" r="874" b="8063"/>
          <a:stretch>
            <a:fillRect/>
          </a:stretch>
        </p:blipFill>
        <p:spPr bwMode="auto">
          <a:xfrm>
            <a:off x="2384426" y="0"/>
            <a:ext cx="7381875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Text Box 6">
            <a:extLst>
              <a:ext uri="{FF2B5EF4-FFF2-40B4-BE49-F238E27FC236}">
                <a16:creationId xmlns:a16="http://schemas.microsoft.com/office/drawing/2014/main" id="{AF68E1FB-D3F1-4760-B8BE-94D99750D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0" y="1109663"/>
            <a:ext cx="4483100" cy="193899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6000">
                <a:solidFill>
                  <a:schemeClr val="folHlink"/>
                </a:solidFill>
              </a:rPr>
              <a:t>Questioning &amp; GROW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>
            <a:extLst>
              <a:ext uri="{FF2B5EF4-FFF2-40B4-BE49-F238E27FC236}">
                <a16:creationId xmlns:a16="http://schemas.microsoft.com/office/drawing/2014/main" id="{F998A086-2B6B-4EB1-99DD-F5028C1213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7482" y="-71845"/>
            <a:ext cx="10515600" cy="1325563"/>
          </a:xfrm>
        </p:spPr>
        <p:txBody>
          <a:bodyPr/>
          <a:lstStyle/>
          <a:p>
            <a:r>
              <a:rPr lang="en-GB" altLang="en-US" dirty="0"/>
              <a:t>THE G.R.O.W. MODEL</a:t>
            </a:r>
          </a:p>
        </p:txBody>
      </p:sp>
      <p:pic>
        <p:nvPicPr>
          <p:cNvPr id="195595" name="Picture 11" descr="GROW">
            <a:extLst>
              <a:ext uri="{FF2B5EF4-FFF2-40B4-BE49-F238E27FC236}">
                <a16:creationId xmlns:a16="http://schemas.microsoft.com/office/drawing/2014/main" id="{794827A2-E183-479B-8114-A7C95CA31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3"/>
          <a:stretch>
            <a:fillRect/>
          </a:stretch>
        </p:blipFill>
        <p:spPr bwMode="auto">
          <a:xfrm>
            <a:off x="2005013" y="1131889"/>
            <a:ext cx="8228012" cy="507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5" name="Picture 7" descr="GROW">
            <a:extLst>
              <a:ext uri="{FF2B5EF4-FFF2-40B4-BE49-F238E27FC236}">
                <a16:creationId xmlns:a16="http://schemas.microsoft.com/office/drawing/2014/main" id="{FC0C15E2-1E21-4CBE-9F0B-B6B316B6A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3"/>
          <a:stretch>
            <a:fillRect/>
          </a:stretch>
        </p:blipFill>
        <p:spPr bwMode="auto">
          <a:xfrm>
            <a:off x="5675314" y="1833564"/>
            <a:ext cx="4992687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010" name="Title 1">
            <a:extLst>
              <a:ext uri="{FF2B5EF4-FFF2-40B4-BE49-F238E27FC236}">
                <a16:creationId xmlns:a16="http://schemas.microsoft.com/office/drawing/2014/main" id="{E9996CA8-A407-4C54-B443-8EA6A3906977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G.R.O.W. QUESTIONS</a:t>
            </a:r>
            <a:endParaRPr lang="en-US" altLang="en-US"/>
          </a:p>
        </p:txBody>
      </p:sp>
      <p:sp>
        <p:nvSpPr>
          <p:cNvPr id="62467" name="Content Placeholder 2">
            <a:extLst>
              <a:ext uri="{FF2B5EF4-FFF2-40B4-BE49-F238E27FC236}">
                <a16:creationId xmlns:a16="http://schemas.microsoft.com/office/drawing/2014/main" id="{0EA72301-7EFB-49DF-85DA-E4F8FEE719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08150" y="1279525"/>
            <a:ext cx="4260850" cy="4249738"/>
          </a:xfrm>
          <a:extLst>
            <a:ext uri="{909E8E84-426E-40DD-AFC4-6F175D3DCCD1}">
              <a14:hiddenFill xmlns:a14="http://schemas.microsoft.com/office/drawing/2010/main">
                <a:solidFill>
                  <a:schemeClr val="folHlink">
                    <a:alpha val="65097"/>
                  </a:schemeClr>
                </a:solidFill>
              </a14:hiddenFill>
            </a:ext>
          </a:extLst>
        </p:spPr>
        <p:txBody>
          <a:bodyPr/>
          <a:lstStyle/>
          <a:p>
            <a:pPr eaLnBrk="1" hangingPunct="1">
              <a:buFont typeface="Times" panose="02020603050405020304" pitchFamily="18" charset="0"/>
              <a:buNone/>
            </a:pPr>
            <a:r>
              <a:rPr lang="en-GB" altLang="en-US">
                <a:solidFill>
                  <a:srgbClr val="5A2D7F"/>
                </a:solidFill>
              </a:rPr>
              <a:t>GOAL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>
                <a:solidFill>
                  <a:srgbClr val="3C3C3C"/>
                </a:solidFill>
                <a:ea typeface="ＭＳ Ｐゴシック" panose="020B0600070205080204" pitchFamily="34" charset="-128"/>
              </a:rPr>
              <a:t>What is the outcome you want?</a:t>
            </a:r>
          </a:p>
          <a:p>
            <a:pPr marL="180975" lvl="1" indent="-180975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>
                <a:solidFill>
                  <a:srgbClr val="3C3C3C"/>
                </a:solidFill>
                <a:ea typeface="ＭＳ Ｐゴシック" panose="020B0600070205080204" pitchFamily="34" charset="-128"/>
              </a:rPr>
              <a:t>How will you know that you have achieved that goal?</a:t>
            </a:r>
          </a:p>
          <a:p>
            <a:pPr marL="180975" lvl="1" indent="-180975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>
                <a:solidFill>
                  <a:srgbClr val="3C3C3C"/>
                </a:solidFill>
                <a:ea typeface="ＭＳ Ｐゴシック" panose="020B0600070205080204" pitchFamily="34" charset="-128"/>
              </a:rPr>
              <a:t>When, where and with whom do you want this outcome?</a:t>
            </a:r>
          </a:p>
          <a:p>
            <a:pPr marL="180975" lvl="1" indent="-180975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>
                <a:solidFill>
                  <a:srgbClr val="3C3C3C"/>
                </a:solidFill>
                <a:ea typeface="ＭＳ Ｐゴシック" panose="020B0600070205080204" pitchFamily="34" charset="-128"/>
              </a:rPr>
              <a:t>What outcome do you want from this session?</a:t>
            </a:r>
          </a:p>
          <a:p>
            <a:pPr marL="180975" lvl="1" indent="-180975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>
                <a:solidFill>
                  <a:srgbClr val="3C3C3C"/>
                </a:solidFill>
                <a:ea typeface="ＭＳ Ｐゴシック" panose="020B0600070205080204" pitchFamily="34" charset="-128"/>
              </a:rPr>
              <a:t>Describe to me what you would like to happen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itle 1">
            <a:extLst>
              <a:ext uri="{FF2B5EF4-FFF2-40B4-BE49-F238E27FC236}">
                <a16:creationId xmlns:a16="http://schemas.microsoft.com/office/drawing/2014/main" id="{9B55DB11-109F-4A27-9342-9E5F221283D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G.R.O.W. QUESTIONS</a:t>
            </a:r>
            <a:endParaRPr lang="en-US" altLang="en-US"/>
          </a:p>
        </p:txBody>
      </p:sp>
      <p:sp>
        <p:nvSpPr>
          <p:cNvPr id="63491" name="Content Placeholder 2">
            <a:extLst>
              <a:ext uri="{FF2B5EF4-FFF2-40B4-BE49-F238E27FC236}">
                <a16:creationId xmlns:a16="http://schemas.microsoft.com/office/drawing/2014/main" id="{D87132DB-685B-4F36-B341-8E81258131A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08151" y="1279525"/>
            <a:ext cx="4181475" cy="4249738"/>
          </a:xfrm>
          <a:extLst>
            <a:ext uri="{909E8E84-426E-40DD-AFC4-6F175D3DCCD1}">
              <a14:hiddenFill xmlns:a14="http://schemas.microsoft.com/office/drawing/2010/main">
                <a:solidFill>
                  <a:schemeClr val="folHlink">
                    <a:alpha val="65097"/>
                  </a:schemeClr>
                </a:solidFill>
              </a14:hiddenFill>
            </a:ext>
          </a:extLst>
        </p:spPr>
        <p:txBody>
          <a:bodyPr/>
          <a:lstStyle/>
          <a:p>
            <a:pPr eaLnBrk="1" hangingPunct="1">
              <a:buFont typeface="Times" panose="02020603050405020304" pitchFamily="18" charset="0"/>
              <a:buNone/>
              <a:defRPr/>
            </a:pPr>
            <a:r>
              <a:rPr lang="en-US" dirty="0">
                <a:solidFill>
                  <a:srgbClr val="5A2D7F"/>
                </a:solidFill>
              </a:rPr>
              <a:t>REALITY</a:t>
            </a:r>
            <a:endParaRPr lang="en-US" b="0" dirty="0"/>
          </a:p>
          <a:p>
            <a:pPr marL="180975" lvl="1" indent="-180975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000" dirty="0">
                <a:solidFill>
                  <a:srgbClr val="3C3C3C"/>
                </a:solidFill>
                <a:ea typeface="ＭＳ Ｐゴシック" pitchFamily="34" charset="-128"/>
              </a:rPr>
              <a:t>What is happening now?</a:t>
            </a:r>
          </a:p>
          <a:p>
            <a:pPr marL="180975" lvl="1" indent="-180975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3C3C3C"/>
                </a:solidFill>
                <a:ea typeface="ＭＳ Ｐゴシック" pitchFamily="34" charset="-128"/>
              </a:rPr>
              <a:t>What have you done already? What has been the effect?</a:t>
            </a:r>
          </a:p>
          <a:p>
            <a:pPr marL="180975" lvl="1" indent="-180975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3C3C3C"/>
                </a:solidFill>
                <a:ea typeface="ＭＳ Ｐゴシック" pitchFamily="34" charset="-128"/>
              </a:rPr>
              <a:t>How much control do you have of the situation?</a:t>
            </a:r>
          </a:p>
          <a:p>
            <a:pPr marL="180975" lvl="1" indent="-180975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3C3C3C"/>
                </a:solidFill>
                <a:ea typeface="ＭＳ Ｐゴシック" pitchFamily="34" charset="-128"/>
              </a:rPr>
              <a:t>What obstacles are in the way do you achieving this??</a:t>
            </a:r>
          </a:p>
          <a:p>
            <a:pPr marL="180975" lvl="1" indent="-180975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3C3C3C"/>
                </a:solidFill>
                <a:ea typeface="ＭＳ Ｐゴシック" pitchFamily="34" charset="-128"/>
              </a:rPr>
              <a:t>What assumptions are you making regarding the current situation?</a:t>
            </a:r>
            <a:endParaRPr lang="en-US" sz="2000" dirty="0">
              <a:solidFill>
                <a:srgbClr val="3C3C3C"/>
              </a:solidFill>
              <a:ea typeface="ＭＳ Ｐゴシック" pitchFamily="34" charset="-128"/>
            </a:endParaRPr>
          </a:p>
        </p:txBody>
      </p:sp>
      <p:pic>
        <p:nvPicPr>
          <p:cNvPr id="172038" name="Picture 6" descr="GROW">
            <a:extLst>
              <a:ext uri="{FF2B5EF4-FFF2-40B4-BE49-F238E27FC236}">
                <a16:creationId xmlns:a16="http://schemas.microsoft.com/office/drawing/2014/main" id="{AB8FC16A-70D0-47FE-885B-A8A75E44F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3"/>
          <a:stretch>
            <a:fillRect/>
          </a:stretch>
        </p:blipFill>
        <p:spPr bwMode="auto">
          <a:xfrm>
            <a:off x="5675314" y="1833564"/>
            <a:ext cx="4992687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itle 1">
            <a:extLst>
              <a:ext uri="{FF2B5EF4-FFF2-40B4-BE49-F238E27FC236}">
                <a16:creationId xmlns:a16="http://schemas.microsoft.com/office/drawing/2014/main" id="{B13BEBCF-B042-4841-BB5B-760AD2AB4FA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G.R.O.W. QUESTIONS</a:t>
            </a:r>
            <a:endParaRPr lang="en-US" altLang="en-US"/>
          </a:p>
        </p:txBody>
      </p:sp>
      <p:sp>
        <p:nvSpPr>
          <p:cNvPr id="64515" name="Content Placeholder 2">
            <a:extLst>
              <a:ext uri="{FF2B5EF4-FFF2-40B4-BE49-F238E27FC236}">
                <a16:creationId xmlns:a16="http://schemas.microsoft.com/office/drawing/2014/main" id="{4F67A6CA-2C20-4A51-84FF-B8B6C34373F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08151" y="1279525"/>
            <a:ext cx="4181475" cy="4895850"/>
          </a:xfrm>
          <a:solidFill>
            <a:schemeClr val="folHlink">
              <a:alpha val="65097"/>
            </a:schemeClr>
          </a:solidFill>
        </p:spPr>
        <p:txBody>
          <a:bodyPr/>
          <a:lstStyle/>
          <a:p>
            <a:pPr eaLnBrk="1" hangingPunct="1">
              <a:buFont typeface="Times" panose="02020603050405020304" pitchFamily="18" charset="0"/>
              <a:buNone/>
              <a:defRPr/>
            </a:pPr>
            <a:r>
              <a:rPr lang="en-GB" dirty="0">
                <a:solidFill>
                  <a:srgbClr val="5A2D7F"/>
                </a:solidFill>
              </a:rPr>
              <a:t>OPTIONS</a:t>
            </a:r>
          </a:p>
          <a:p>
            <a:pPr marL="180975" lvl="1" indent="-180975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000" dirty="0">
                <a:solidFill>
                  <a:srgbClr val="3C3C3C"/>
                </a:solidFill>
                <a:ea typeface="ＭＳ Ｐゴシック" pitchFamily="34" charset="-128"/>
              </a:rPr>
              <a:t>What options have you considered?</a:t>
            </a:r>
          </a:p>
          <a:p>
            <a:pPr marL="180975" lvl="1" indent="-180975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000" dirty="0">
                <a:solidFill>
                  <a:srgbClr val="3C3C3C"/>
                </a:solidFill>
                <a:ea typeface="ＭＳ Ｐゴシック" pitchFamily="34" charset="-128"/>
              </a:rPr>
              <a:t>What will happen if the constraints are removed? </a:t>
            </a:r>
          </a:p>
          <a:p>
            <a:pPr marL="180975" lvl="1" indent="-180975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3C3C3C"/>
                </a:solidFill>
                <a:ea typeface="ＭＳ Ｐゴシック" pitchFamily="34" charset="-128"/>
              </a:rPr>
              <a:t>What criteria will you use to weigh up the options? </a:t>
            </a:r>
          </a:p>
          <a:p>
            <a:pPr marL="180975" lvl="1" indent="-180975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3C3C3C"/>
                </a:solidFill>
                <a:ea typeface="ＭＳ Ｐゴシック" pitchFamily="34" charset="-128"/>
              </a:rPr>
              <a:t>Which solution most appeals to you?</a:t>
            </a:r>
          </a:p>
          <a:p>
            <a:pPr marL="180975" lvl="1" indent="-180975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3C3C3C"/>
                </a:solidFill>
                <a:ea typeface="ＭＳ Ｐゴシック" pitchFamily="34" charset="-128"/>
              </a:rPr>
              <a:t>What are the benefits and downsides of each option?</a:t>
            </a:r>
          </a:p>
        </p:txBody>
      </p:sp>
      <p:pic>
        <p:nvPicPr>
          <p:cNvPr id="173062" name="Picture 6" descr="GROW">
            <a:extLst>
              <a:ext uri="{FF2B5EF4-FFF2-40B4-BE49-F238E27FC236}">
                <a16:creationId xmlns:a16="http://schemas.microsoft.com/office/drawing/2014/main" id="{581A5B52-FD00-4C1D-B61C-45D0DDDE0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3"/>
          <a:stretch>
            <a:fillRect/>
          </a:stretch>
        </p:blipFill>
        <p:spPr bwMode="auto">
          <a:xfrm>
            <a:off x="5675314" y="1833564"/>
            <a:ext cx="4992687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itle 1">
            <a:extLst>
              <a:ext uri="{FF2B5EF4-FFF2-40B4-BE49-F238E27FC236}">
                <a16:creationId xmlns:a16="http://schemas.microsoft.com/office/drawing/2014/main" id="{9D22D761-FE46-4DA9-AC39-A3AB3537773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G.R.O.W. QUESTIONS</a:t>
            </a:r>
            <a:endParaRPr lang="en-US" altLang="en-US"/>
          </a:p>
        </p:txBody>
      </p:sp>
      <p:sp>
        <p:nvSpPr>
          <p:cNvPr id="65539" name="Content Placeholder 2">
            <a:extLst>
              <a:ext uri="{FF2B5EF4-FFF2-40B4-BE49-F238E27FC236}">
                <a16:creationId xmlns:a16="http://schemas.microsoft.com/office/drawing/2014/main" id="{F4ACFBB3-1918-41D6-AB0A-01251BA122A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08151" y="1279525"/>
            <a:ext cx="4181475" cy="4895850"/>
          </a:xfrm>
          <a:solidFill>
            <a:schemeClr val="folHlink">
              <a:alpha val="65097"/>
            </a:schemeClr>
          </a:solidFill>
        </p:spPr>
        <p:txBody>
          <a:bodyPr/>
          <a:lstStyle/>
          <a:p>
            <a:pPr eaLnBrk="1" hangingPunct="1">
              <a:buFont typeface="Times" panose="02020603050405020304" pitchFamily="18" charset="0"/>
              <a:buNone/>
            </a:pPr>
            <a:r>
              <a:rPr lang="en-US" altLang="en-US">
                <a:solidFill>
                  <a:srgbClr val="5A2D7F"/>
                </a:solidFill>
              </a:rPr>
              <a:t>WAY FORWARD</a:t>
            </a:r>
          </a:p>
          <a:p>
            <a:pPr marL="180975" lvl="1" indent="-180975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>
                <a:solidFill>
                  <a:srgbClr val="3C3C3C"/>
                </a:solidFill>
                <a:ea typeface="ＭＳ Ｐゴシック" panose="020B0600070205080204" pitchFamily="34" charset="-128"/>
              </a:rPr>
              <a:t>What will you do now? </a:t>
            </a:r>
          </a:p>
          <a:p>
            <a:pPr marL="180975" lvl="1" indent="-180975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r>
              <a:rPr lang="en-GB" altLang="en-US" sz="2000">
                <a:solidFill>
                  <a:srgbClr val="3C3C3C"/>
                </a:solidFill>
                <a:ea typeface="ＭＳ Ｐゴシック" panose="020B0600070205080204" pitchFamily="34" charset="-128"/>
              </a:rPr>
              <a:t>When will you do it?</a:t>
            </a:r>
          </a:p>
          <a:p>
            <a:pPr marL="180975" lvl="1" indent="-180975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r>
              <a:rPr lang="en-GB" altLang="en-US" sz="2000">
                <a:solidFill>
                  <a:srgbClr val="3C3C3C"/>
                </a:solidFill>
                <a:ea typeface="ＭＳ Ｐゴシック" panose="020B0600070205080204" pitchFamily="34" charset="-128"/>
              </a:rPr>
              <a:t>What could stop you moving forward? How will you overcome any obstacles?</a:t>
            </a:r>
          </a:p>
          <a:p>
            <a:pPr marL="180975" lvl="1" indent="-180975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r>
              <a:rPr lang="en-GB" altLang="en-US" sz="2000">
                <a:solidFill>
                  <a:srgbClr val="3C3C3C"/>
                </a:solidFill>
                <a:ea typeface="ＭＳ Ｐゴシック" panose="020B0600070205080204" pitchFamily="34" charset="-128"/>
              </a:rPr>
              <a:t>What support will you need?</a:t>
            </a:r>
          </a:p>
          <a:p>
            <a:pPr marL="180975" lvl="1" indent="-180975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r>
              <a:rPr lang="en-GB" altLang="en-US" sz="2000">
                <a:solidFill>
                  <a:srgbClr val="3C3C3C"/>
                </a:solidFill>
                <a:ea typeface="ＭＳ Ｐゴシック" panose="020B0600070205080204" pitchFamily="34" charset="-128"/>
              </a:rPr>
              <a:t>How committed are you to this course of action on a scale of 1 to 10?</a:t>
            </a:r>
          </a:p>
          <a:p>
            <a:pPr marL="180975" lvl="1" indent="-180975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r>
              <a:rPr lang="en-GB" altLang="en-US" sz="2000">
                <a:solidFill>
                  <a:srgbClr val="3C3C3C"/>
                </a:solidFill>
                <a:ea typeface="ＭＳ Ｐゴシック" panose="020B0600070205080204" pitchFamily="34" charset="-128"/>
              </a:rPr>
              <a:t>How could you make it a 10?</a:t>
            </a:r>
            <a:endParaRPr lang="en-US" altLang="en-US" sz="2000">
              <a:solidFill>
                <a:srgbClr val="3C3C3C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74086" name="Picture 6" descr="GROW">
            <a:extLst>
              <a:ext uri="{FF2B5EF4-FFF2-40B4-BE49-F238E27FC236}">
                <a16:creationId xmlns:a16="http://schemas.microsoft.com/office/drawing/2014/main" id="{7ABF397F-DBC2-43EF-BBD0-015C5EA22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3"/>
          <a:stretch>
            <a:fillRect/>
          </a:stretch>
        </p:blipFill>
        <p:spPr bwMode="auto">
          <a:xfrm>
            <a:off x="5675314" y="1833564"/>
            <a:ext cx="4992687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C2045BE2-A381-4F9C-AD80-58C5103568E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altLang="en-US"/>
              <a:t>CLARIFYING THE APPROPRIATE OUTCOME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7892380F-F439-49F4-B3F3-7A969578A16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buNone/>
            </a:pPr>
            <a:r>
              <a:rPr lang="en-US" altLang="en-US">
                <a:solidFill>
                  <a:srgbClr val="B40084"/>
                </a:solidFill>
              </a:rPr>
              <a:t>PERFORMANCE SPECIFIC</a:t>
            </a:r>
            <a:endParaRPr lang="en-GB" altLang="en-US">
              <a:solidFill>
                <a:srgbClr val="B40084"/>
              </a:solidFill>
            </a:endParaRPr>
          </a:p>
          <a:p>
            <a:pPr marL="342900" indent="-342900"/>
            <a:r>
              <a:rPr lang="en-US" altLang="en-US">
                <a:solidFill>
                  <a:schemeClr val="tx1"/>
                </a:solidFill>
              </a:rPr>
              <a:t>How has this year been for you?</a:t>
            </a:r>
            <a:endParaRPr lang="en-GB" altLang="en-US">
              <a:solidFill>
                <a:schemeClr val="tx1"/>
              </a:solidFill>
            </a:endParaRPr>
          </a:p>
          <a:p>
            <a:pPr marL="342900" indent="-342900"/>
            <a:r>
              <a:rPr lang="en-US" altLang="en-US">
                <a:solidFill>
                  <a:schemeClr val="tx1"/>
                </a:solidFill>
              </a:rPr>
              <a:t>What have been your key successes and what have been your key challenges?</a:t>
            </a:r>
            <a:endParaRPr lang="en-GB" altLang="en-US">
              <a:solidFill>
                <a:schemeClr val="tx1"/>
              </a:solidFill>
            </a:endParaRPr>
          </a:p>
          <a:p>
            <a:pPr marL="342900" indent="-342900"/>
            <a:r>
              <a:rPr lang="en-US" altLang="en-US">
                <a:solidFill>
                  <a:schemeClr val="tx1"/>
                </a:solidFill>
              </a:rPr>
              <a:t>How are you feeling about your performance?</a:t>
            </a:r>
            <a:br>
              <a:rPr lang="en-US" altLang="en-US" sz="1600"/>
            </a:br>
            <a:endParaRPr lang="en-GB" altLang="en-US" sz="1200"/>
          </a:p>
        </p:txBody>
      </p:sp>
      <p:pic>
        <p:nvPicPr>
          <p:cNvPr id="70660" name="Picture 1">
            <a:extLst>
              <a:ext uri="{FF2B5EF4-FFF2-40B4-BE49-F238E27FC236}">
                <a16:creationId xmlns:a16="http://schemas.microsoft.com/office/drawing/2014/main" id="{BC347ED0-ED49-4BE4-9327-6C2810855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6" y="2967039"/>
            <a:ext cx="4843463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4EE431AF-2ED4-4812-9E8D-5F3B3D7F5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614" y="3221038"/>
            <a:ext cx="3597275" cy="2747962"/>
          </a:xfrm>
          <a:prstGeom prst="roundRect">
            <a:avLst>
              <a:gd name="adj" fmla="val 8861"/>
            </a:avLst>
          </a:prstGeom>
          <a:solidFill>
            <a:srgbClr val="E8E6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GB">
              <a:solidFill>
                <a:srgbClr val="3C3C3C"/>
              </a:solidFill>
              <a:latin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CC87A-6E85-4DFF-BA32-7A08CFC9227D}"/>
              </a:ext>
            </a:extLst>
          </p:cNvPr>
          <p:cNvSpPr txBox="1"/>
          <p:nvPr/>
        </p:nvSpPr>
        <p:spPr>
          <a:xfrm>
            <a:off x="6910389" y="3446464"/>
            <a:ext cx="3114675" cy="253607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lnSpc>
                <a:spcPct val="95000"/>
              </a:lnSpc>
              <a:spcBef>
                <a:spcPct val="25000"/>
              </a:spcBef>
              <a:spcAft>
                <a:spcPct val="25000"/>
              </a:spcAft>
              <a:buSzPct val="90000"/>
              <a:defRPr/>
            </a:pPr>
            <a:r>
              <a:rPr lang="en-US" sz="1600" i="1" kern="0" dirty="0">
                <a:solidFill>
                  <a:srgbClr val="000000"/>
                </a:solidFill>
                <a:latin typeface="Arial"/>
              </a:rPr>
              <a:t>If the individual doesn’t open up you may need to </a:t>
            </a:r>
            <a:r>
              <a:rPr lang="en-US" sz="1600" b="1" i="1" kern="0" dirty="0">
                <a:solidFill>
                  <a:srgbClr val="000000"/>
                </a:solidFill>
                <a:latin typeface="Arial"/>
              </a:rPr>
              <a:t>lead</a:t>
            </a:r>
            <a:r>
              <a:rPr lang="en-US" sz="1600" i="1" kern="0" dirty="0">
                <a:solidFill>
                  <a:srgbClr val="000000"/>
                </a:solidFill>
                <a:latin typeface="Arial"/>
              </a:rPr>
              <a:t> them to the performance issue you want to address therefore your style may become more directive. </a:t>
            </a:r>
            <a:r>
              <a:rPr lang="en-US" sz="1600" b="1" i="1" kern="0" dirty="0">
                <a:solidFill>
                  <a:srgbClr val="000000"/>
                </a:solidFill>
                <a:latin typeface="Arial"/>
              </a:rPr>
              <a:t>Make sure you get agreement before you start to use the GROW model to expand and address the issues</a:t>
            </a:r>
            <a:endParaRPr lang="en-GB" sz="1600" b="1" kern="0" dirty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 lang="en-GB" dirty="0"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>
            <a:extLst>
              <a:ext uri="{FF2B5EF4-FFF2-40B4-BE49-F238E27FC236}">
                <a16:creationId xmlns:a16="http://schemas.microsoft.com/office/drawing/2014/main" id="{598409B1-E716-47D2-B920-7196835B8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09"/>
          <a:stretch>
            <a:fillRect/>
          </a:stretch>
        </p:blipFill>
        <p:spPr bwMode="auto">
          <a:xfrm>
            <a:off x="1524000" y="3365500"/>
            <a:ext cx="9144000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Rectangle 2">
            <a:extLst>
              <a:ext uri="{FF2B5EF4-FFF2-40B4-BE49-F238E27FC236}">
                <a16:creationId xmlns:a16="http://schemas.microsoft.com/office/drawing/2014/main" id="{974F801E-ACA6-4A1E-824F-F0E16AF17D6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altLang="en-US"/>
              <a:t>CLARIFYING THE APPROPRIATE OUTCOME</a:t>
            </a:r>
          </a:p>
        </p:txBody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81376607-FBA0-48BD-8F68-D0678539D80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buNone/>
            </a:pPr>
            <a:r>
              <a:rPr lang="en-US" altLang="en-US">
                <a:solidFill>
                  <a:srgbClr val="B40084"/>
                </a:solidFill>
              </a:rPr>
              <a:t>CAREER DEVELOPMENT SPECIFIC</a:t>
            </a:r>
            <a:endParaRPr lang="en-GB" altLang="en-US">
              <a:solidFill>
                <a:srgbClr val="B40084"/>
              </a:solidFill>
            </a:endParaRPr>
          </a:p>
          <a:p>
            <a:pPr marL="342900" indent="-342900">
              <a:spcAft>
                <a:spcPct val="0"/>
              </a:spcAft>
            </a:pPr>
            <a:r>
              <a:rPr lang="en-US" altLang="en-US">
                <a:solidFill>
                  <a:schemeClr val="tx1"/>
                </a:solidFill>
              </a:rPr>
              <a:t>What are your career aspirations?</a:t>
            </a:r>
            <a:endParaRPr lang="en-GB" altLang="en-US">
              <a:solidFill>
                <a:schemeClr val="tx1"/>
              </a:solidFill>
            </a:endParaRPr>
          </a:p>
          <a:p>
            <a:pPr marL="342900" indent="-342900">
              <a:spcAft>
                <a:spcPct val="0"/>
              </a:spcAft>
            </a:pPr>
            <a:r>
              <a:rPr lang="en-US" altLang="en-US">
                <a:solidFill>
                  <a:schemeClr val="tx1"/>
                </a:solidFill>
              </a:rPr>
              <a:t>Where do you see yourself in two year’s time?</a:t>
            </a:r>
            <a:endParaRPr lang="en-GB" altLang="en-US">
              <a:solidFill>
                <a:schemeClr val="tx1"/>
              </a:solidFill>
            </a:endParaRPr>
          </a:p>
          <a:p>
            <a:pPr marL="342900" indent="-342900">
              <a:spcAft>
                <a:spcPct val="0"/>
              </a:spcAft>
            </a:pPr>
            <a:r>
              <a:rPr lang="en-US" altLang="en-US">
                <a:solidFill>
                  <a:schemeClr val="tx1"/>
                </a:solidFill>
              </a:rPr>
              <a:t>What is it that you are trying to achieve from your career in the short and long term?</a:t>
            </a:r>
          </a:p>
          <a:p>
            <a:pPr marL="342900" indent="-342900">
              <a:spcAft>
                <a:spcPct val="0"/>
              </a:spcAft>
            </a:pPr>
            <a:r>
              <a:rPr lang="en-GB" altLang="en-US">
                <a:solidFill>
                  <a:schemeClr val="tx1"/>
                </a:solidFill>
              </a:rPr>
              <a:t>What do you really enjoy doing and what do you feel are your strengths?</a:t>
            </a:r>
          </a:p>
          <a:p>
            <a:pPr marL="342900" indent="-342900">
              <a:spcAft>
                <a:spcPct val="0"/>
              </a:spcAft>
            </a:pPr>
            <a:r>
              <a:rPr lang="en-US" altLang="en-US">
                <a:solidFill>
                  <a:schemeClr val="tx1"/>
                </a:solidFill>
              </a:rPr>
              <a:t>What would success look like as an outcome of this conversation for you?</a:t>
            </a:r>
            <a:endParaRPr lang="en-GB" altLang="en-US">
              <a:solidFill>
                <a:schemeClr val="tx1"/>
              </a:solidFill>
            </a:endParaRPr>
          </a:p>
          <a:p>
            <a:pPr marL="342900" indent="-342900">
              <a:buNone/>
            </a:pPr>
            <a:endParaRPr lang="en-GB" altLang="en-US"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BA98A97F-23BE-4DD2-BF35-8FF9B729B9D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altLang="en-US"/>
              <a:t>GIVING FEEDBACK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F91DEE88-AE1A-4FC5-AF57-836C0E132D6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08151" y="1128714"/>
            <a:ext cx="5484813" cy="4776787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50000"/>
              </a:spcBef>
              <a:spcAft>
                <a:spcPct val="100000"/>
              </a:spcAft>
            </a:pPr>
            <a:r>
              <a:rPr lang="en-US" altLang="en-US" sz="2000"/>
              <a:t>What worked?		</a:t>
            </a:r>
          </a:p>
          <a:p>
            <a:pPr>
              <a:lnSpc>
                <a:spcPct val="100000"/>
              </a:lnSpc>
              <a:spcBef>
                <a:spcPct val="50000"/>
              </a:spcBef>
              <a:spcAft>
                <a:spcPct val="100000"/>
              </a:spcAft>
            </a:pPr>
            <a:r>
              <a:rPr lang="en-US" altLang="en-US" sz="2000"/>
              <a:t>Where did you get stuck?	</a:t>
            </a:r>
          </a:p>
          <a:p>
            <a:pPr>
              <a:lnSpc>
                <a:spcPct val="100000"/>
              </a:lnSpc>
              <a:spcBef>
                <a:spcPct val="50000"/>
              </a:spcBef>
              <a:spcAft>
                <a:spcPct val="100000"/>
              </a:spcAft>
            </a:pPr>
            <a:r>
              <a:rPr lang="en-US" altLang="en-US" sz="2000"/>
              <a:t>What would you do differently next time?</a:t>
            </a:r>
          </a:p>
        </p:txBody>
      </p:sp>
      <p:pic>
        <p:nvPicPr>
          <p:cNvPr id="162820" name="Picture 4" descr="pink-water-glass">
            <a:extLst>
              <a:ext uri="{FF2B5EF4-FFF2-40B4-BE49-F238E27FC236}">
                <a16:creationId xmlns:a16="http://schemas.microsoft.com/office/drawing/2014/main" id="{904A83D2-2F96-49A4-8D4C-02CFA9112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1" b="7983"/>
          <a:stretch>
            <a:fillRect/>
          </a:stretch>
        </p:blipFill>
        <p:spPr bwMode="auto">
          <a:xfrm>
            <a:off x="6681788" y="696914"/>
            <a:ext cx="3986212" cy="548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">
            <a:extLst>
              <a:ext uri="{FF2B5EF4-FFF2-40B4-BE49-F238E27FC236}">
                <a16:creationId xmlns:a16="http://schemas.microsoft.com/office/drawing/2014/main" id="{C5843FB3-1F2A-4FFB-9082-CD005FA50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"/>
            <a:ext cx="9144000" cy="6200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GB" altLang="en-US">
              <a:solidFill>
                <a:srgbClr val="3C3C3C"/>
              </a:solidFill>
            </a:endParaRPr>
          </a:p>
        </p:txBody>
      </p:sp>
      <p:sp>
        <p:nvSpPr>
          <p:cNvPr id="5" name="Round Diagonal Corner Rectangle 4">
            <a:extLst>
              <a:ext uri="{FF2B5EF4-FFF2-40B4-BE49-F238E27FC236}">
                <a16:creationId xmlns:a16="http://schemas.microsoft.com/office/drawing/2014/main" id="{0CDF5393-5669-4AB1-88D0-F9DB9D3490E0}"/>
              </a:ext>
            </a:extLst>
          </p:cNvPr>
          <p:cNvSpPr>
            <a:spLocks/>
          </p:cNvSpPr>
          <p:nvPr/>
        </p:nvSpPr>
        <p:spPr bwMode="auto">
          <a:xfrm flipV="1">
            <a:off x="1739900" y="1279525"/>
            <a:ext cx="3963988" cy="1404938"/>
          </a:xfrm>
          <a:custGeom>
            <a:avLst/>
            <a:gdLst>
              <a:gd name="T0" fmla="*/ 202536 w 3963988"/>
              <a:gd name="T1" fmla="*/ 0 h 1404938"/>
              <a:gd name="T2" fmla="*/ 3963988 w 3963988"/>
              <a:gd name="T3" fmla="*/ 0 h 1404938"/>
              <a:gd name="T4" fmla="*/ 3963988 w 3963988"/>
              <a:gd name="T5" fmla="*/ 0 h 1404938"/>
              <a:gd name="T6" fmla="*/ 3963988 w 3963988"/>
              <a:gd name="T7" fmla="*/ 1202402 h 1404938"/>
              <a:gd name="T8" fmla="*/ 3761452 w 3963988"/>
              <a:gd name="T9" fmla="*/ 1404938 h 1404938"/>
              <a:gd name="T10" fmla="*/ 0 w 3963988"/>
              <a:gd name="T11" fmla="*/ 1404938 h 1404938"/>
              <a:gd name="T12" fmla="*/ 0 w 3963988"/>
              <a:gd name="T13" fmla="*/ 1404938 h 1404938"/>
              <a:gd name="T14" fmla="*/ 0 w 3963988"/>
              <a:gd name="T15" fmla="*/ 202536 h 1404938"/>
              <a:gd name="T16" fmla="*/ 202536 w 3963988"/>
              <a:gd name="T17" fmla="*/ 0 h 140493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963988" h="1404938">
                <a:moveTo>
                  <a:pt x="202536" y="0"/>
                </a:moveTo>
                <a:lnTo>
                  <a:pt x="3963988" y="0"/>
                </a:lnTo>
                <a:lnTo>
                  <a:pt x="3963988" y="1202402"/>
                </a:lnTo>
                <a:cubicBezTo>
                  <a:pt x="3963988" y="1314260"/>
                  <a:pt x="3873310" y="1404938"/>
                  <a:pt x="3761452" y="1404938"/>
                </a:cubicBezTo>
                <a:lnTo>
                  <a:pt x="0" y="1404938"/>
                </a:lnTo>
                <a:lnTo>
                  <a:pt x="0" y="202536"/>
                </a:lnTo>
                <a:cubicBezTo>
                  <a:pt x="0" y="90678"/>
                  <a:pt x="90678" y="0"/>
                  <a:pt x="2025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689A6DFD-1AF7-4A17-A5FB-2B4361B5C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9" y="1387475"/>
            <a:ext cx="3578225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lnSpc>
                <a:spcPct val="95000"/>
              </a:lnSpc>
              <a:spcBef>
                <a:spcPct val="25000"/>
              </a:spcBef>
              <a:spcAft>
                <a:spcPct val="25000"/>
              </a:spcAft>
              <a:buSzPct val="90000"/>
              <a:buFont typeface="Times" panose="02020603050405020304" pitchFamily="18" charset="0"/>
              <a:buNone/>
            </a:pPr>
            <a:r>
              <a:rPr lang="en-GB" altLang="en-US" sz="3600" b="1">
                <a:solidFill>
                  <a:srgbClr val="5A2D7F"/>
                </a:solidFill>
                <a:ea typeface="ヒラギノ角ゴ Pro W3" pitchFamily="1" charset="-128"/>
              </a:rPr>
              <a:t>So, what did you learn?</a:t>
            </a:r>
          </a:p>
        </p:txBody>
      </p:sp>
      <p:pic>
        <p:nvPicPr>
          <p:cNvPr id="75781" name="Picture 1">
            <a:extLst>
              <a:ext uri="{FF2B5EF4-FFF2-40B4-BE49-F238E27FC236}">
                <a16:creationId xmlns:a16="http://schemas.microsoft.com/office/drawing/2014/main" id="{61BD8416-BB13-4FAF-A15C-CB14F0EB6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5" t="8623" r="19797" b="11084"/>
          <a:stretch>
            <a:fillRect/>
          </a:stretch>
        </p:blipFill>
        <p:spPr bwMode="auto">
          <a:xfrm>
            <a:off x="6002339" y="592139"/>
            <a:ext cx="4275137" cy="5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48ED255-F16F-4E84-ACF6-3CE655C0A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"/>
            <a:ext cx="9144000" cy="6200775"/>
          </a:xfrm>
          <a:prstGeom prst="rect">
            <a:avLst/>
          </a:prstGeom>
          <a:solidFill>
            <a:srgbClr val="83AF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GB" altLang="en-US"/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E73DD8AD-0172-4671-B38F-B18DFC33C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4" t="8063" r="874" b="8063"/>
          <a:stretch>
            <a:fillRect/>
          </a:stretch>
        </p:blipFill>
        <p:spPr bwMode="auto">
          <a:xfrm>
            <a:off x="2384426" y="0"/>
            <a:ext cx="7381875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Text Box 7">
            <a:extLst>
              <a:ext uri="{FF2B5EF4-FFF2-40B4-BE49-F238E27FC236}">
                <a16:creationId xmlns:a16="http://schemas.microsoft.com/office/drawing/2014/main" id="{6116DD23-BB86-49E8-9331-9CEE0B44C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0" y="690563"/>
            <a:ext cx="4483100" cy="286232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6000">
                <a:solidFill>
                  <a:schemeClr val="folHlink"/>
                </a:solidFill>
              </a:rPr>
              <a:t>What makes conversations great?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9E26479D-D559-42DE-B94F-311BC90259C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altLang="en-US"/>
              <a:t>WHAT TO AVOID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F37CF94-9CD7-4F52-B29B-95A6C21BD88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28788" y="1198564"/>
            <a:ext cx="6477000" cy="4776787"/>
          </a:xfrm>
        </p:spPr>
        <p:txBody>
          <a:bodyPr/>
          <a:lstStyle/>
          <a:p>
            <a:r>
              <a:rPr lang="en-GB" altLang="en-US" sz="2000" dirty="0"/>
              <a:t>Explaining instead of listening – explore not fix</a:t>
            </a:r>
          </a:p>
          <a:p>
            <a:endParaRPr lang="en-GB" altLang="en-US" sz="2000" dirty="0"/>
          </a:p>
          <a:p>
            <a:r>
              <a:rPr lang="en-GB" altLang="en-US" sz="2000" dirty="0"/>
              <a:t>Repeating your views when you meet resistance – try to see the world through the other person’s eyes</a:t>
            </a:r>
          </a:p>
          <a:p>
            <a:endParaRPr lang="en-GB" altLang="en-US" sz="2000" dirty="0"/>
          </a:p>
          <a:p>
            <a:r>
              <a:rPr lang="en-GB" altLang="en-US" sz="2000" dirty="0"/>
              <a:t>Advising before understanding – suspend your agenda and listen and concentrate</a:t>
            </a:r>
          </a:p>
          <a:p>
            <a:endParaRPr lang="en-GB" altLang="en-US" sz="2000" dirty="0"/>
          </a:p>
          <a:p>
            <a:r>
              <a:rPr lang="en-GB" altLang="en-US" sz="2000" dirty="0"/>
              <a:t>Giving the answer</a:t>
            </a:r>
          </a:p>
          <a:p>
            <a:endParaRPr lang="en-GB" altLang="en-US" sz="2000" dirty="0"/>
          </a:p>
          <a:p>
            <a:r>
              <a:rPr lang="en-GB" altLang="en-US" sz="2000" dirty="0"/>
              <a:t>Preaching e.g. your view on how people should behave, how a job should be done</a:t>
            </a:r>
          </a:p>
        </p:txBody>
      </p:sp>
      <p:pic>
        <p:nvPicPr>
          <p:cNvPr id="76804" name="Picture 1">
            <a:extLst>
              <a:ext uri="{FF2B5EF4-FFF2-40B4-BE49-F238E27FC236}">
                <a16:creationId xmlns:a16="http://schemas.microsoft.com/office/drawing/2014/main" id="{068E2057-A16F-4D5D-8791-4AB191474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31"/>
          <a:stretch>
            <a:fillRect/>
          </a:stretch>
        </p:blipFill>
        <p:spPr bwMode="auto">
          <a:xfrm>
            <a:off x="7161214" y="1128713"/>
            <a:ext cx="3506787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1">
            <a:extLst>
              <a:ext uri="{FF2B5EF4-FFF2-40B4-BE49-F238E27FC236}">
                <a16:creationId xmlns:a16="http://schemas.microsoft.com/office/drawing/2014/main" id="{E92A76F7-3510-4DCE-B26D-80ECA966C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"/>
            <a:ext cx="9144000" cy="6200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GB" altLang="en-US">
              <a:solidFill>
                <a:srgbClr val="3C3C3C"/>
              </a:solidFill>
            </a:endParaRPr>
          </a:p>
        </p:txBody>
      </p:sp>
      <p:sp>
        <p:nvSpPr>
          <p:cNvPr id="5" name="Round Diagonal Corner Rectangle 4">
            <a:extLst>
              <a:ext uri="{FF2B5EF4-FFF2-40B4-BE49-F238E27FC236}">
                <a16:creationId xmlns:a16="http://schemas.microsoft.com/office/drawing/2014/main" id="{E99852DA-8AE3-42F9-8AFC-F5C9013ACA73}"/>
              </a:ext>
            </a:extLst>
          </p:cNvPr>
          <p:cNvSpPr>
            <a:spLocks/>
          </p:cNvSpPr>
          <p:nvPr/>
        </p:nvSpPr>
        <p:spPr bwMode="auto">
          <a:xfrm flipV="1">
            <a:off x="1739900" y="1279525"/>
            <a:ext cx="3976688" cy="1930400"/>
          </a:xfrm>
          <a:custGeom>
            <a:avLst/>
            <a:gdLst>
              <a:gd name="T0" fmla="*/ 202536 w 3963988"/>
              <a:gd name="T1" fmla="*/ 0 h 1404938"/>
              <a:gd name="T2" fmla="*/ 3963988 w 3963988"/>
              <a:gd name="T3" fmla="*/ 0 h 1404938"/>
              <a:gd name="T4" fmla="*/ 3963988 w 3963988"/>
              <a:gd name="T5" fmla="*/ 0 h 1404938"/>
              <a:gd name="T6" fmla="*/ 3963988 w 3963988"/>
              <a:gd name="T7" fmla="*/ 1202402 h 1404938"/>
              <a:gd name="T8" fmla="*/ 3761452 w 3963988"/>
              <a:gd name="T9" fmla="*/ 1404938 h 1404938"/>
              <a:gd name="T10" fmla="*/ 0 w 3963988"/>
              <a:gd name="T11" fmla="*/ 1404938 h 1404938"/>
              <a:gd name="T12" fmla="*/ 0 w 3963988"/>
              <a:gd name="T13" fmla="*/ 1404938 h 1404938"/>
              <a:gd name="T14" fmla="*/ 0 w 3963988"/>
              <a:gd name="T15" fmla="*/ 202536 h 1404938"/>
              <a:gd name="T16" fmla="*/ 202536 w 3963988"/>
              <a:gd name="T17" fmla="*/ 0 h 140493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963988" h="1404938">
                <a:moveTo>
                  <a:pt x="202536" y="0"/>
                </a:moveTo>
                <a:lnTo>
                  <a:pt x="3963988" y="0"/>
                </a:lnTo>
                <a:lnTo>
                  <a:pt x="3963988" y="1202402"/>
                </a:lnTo>
                <a:cubicBezTo>
                  <a:pt x="3963988" y="1314260"/>
                  <a:pt x="3873310" y="1404938"/>
                  <a:pt x="3761452" y="1404938"/>
                </a:cubicBezTo>
                <a:lnTo>
                  <a:pt x="0" y="1404938"/>
                </a:lnTo>
                <a:lnTo>
                  <a:pt x="0" y="202536"/>
                </a:lnTo>
                <a:cubicBezTo>
                  <a:pt x="0" y="90678"/>
                  <a:pt x="90678" y="0"/>
                  <a:pt x="2025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8900" name="Rectangle 3">
            <a:extLst>
              <a:ext uri="{FF2B5EF4-FFF2-40B4-BE49-F238E27FC236}">
                <a16:creationId xmlns:a16="http://schemas.microsoft.com/office/drawing/2014/main" id="{4635F7E5-E321-4DF5-85BB-B62FE3DB1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9" y="1387475"/>
            <a:ext cx="3578225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lnSpc>
                <a:spcPct val="95000"/>
              </a:lnSpc>
              <a:spcBef>
                <a:spcPct val="25000"/>
              </a:spcBef>
              <a:spcAft>
                <a:spcPct val="25000"/>
              </a:spcAft>
              <a:buSzPct val="90000"/>
              <a:buFont typeface="Times" panose="02020603050405020304" pitchFamily="18" charset="0"/>
              <a:buNone/>
            </a:pPr>
            <a:r>
              <a:rPr lang="en-GB" altLang="en-US" sz="3600" b="1">
                <a:solidFill>
                  <a:srgbClr val="5A2D7F"/>
                </a:solidFill>
                <a:ea typeface="ヒラギノ角ゴ Pro W3" pitchFamily="1" charset="-128"/>
              </a:rPr>
              <a:t>So, what did you learn this time?</a:t>
            </a:r>
          </a:p>
        </p:txBody>
      </p:sp>
      <p:pic>
        <p:nvPicPr>
          <p:cNvPr id="208901" name="Picture 1">
            <a:extLst>
              <a:ext uri="{FF2B5EF4-FFF2-40B4-BE49-F238E27FC236}">
                <a16:creationId xmlns:a16="http://schemas.microsoft.com/office/drawing/2014/main" id="{3B0B4EFD-0DAD-4C64-98A6-44E4E593F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5" t="8623" r="19797" b="11084"/>
          <a:stretch>
            <a:fillRect/>
          </a:stretch>
        </p:blipFill>
        <p:spPr bwMode="auto">
          <a:xfrm>
            <a:off x="6002339" y="592139"/>
            <a:ext cx="4275137" cy="5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">
            <a:extLst>
              <a:ext uri="{FF2B5EF4-FFF2-40B4-BE49-F238E27FC236}">
                <a16:creationId xmlns:a16="http://schemas.microsoft.com/office/drawing/2014/main" id="{16AD9095-F892-4F54-9804-5122E5AB0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"/>
            <a:ext cx="9144000" cy="6200775"/>
          </a:xfrm>
          <a:prstGeom prst="rect">
            <a:avLst/>
          </a:prstGeom>
          <a:solidFill>
            <a:srgbClr val="83AF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GB" altLang="en-US"/>
          </a:p>
        </p:txBody>
      </p:sp>
      <p:pic>
        <p:nvPicPr>
          <p:cNvPr id="83971" name="Picture 1">
            <a:extLst>
              <a:ext uri="{FF2B5EF4-FFF2-40B4-BE49-F238E27FC236}">
                <a16:creationId xmlns:a16="http://schemas.microsoft.com/office/drawing/2014/main" id="{9A563462-EB0F-4BB9-AB8C-E59982025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4" t="8063" r="874" b="8063"/>
          <a:stretch>
            <a:fillRect/>
          </a:stretch>
        </p:blipFill>
        <p:spPr bwMode="auto">
          <a:xfrm>
            <a:off x="2384426" y="0"/>
            <a:ext cx="7381875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Text Box 6">
            <a:extLst>
              <a:ext uri="{FF2B5EF4-FFF2-40B4-BE49-F238E27FC236}">
                <a16:creationId xmlns:a16="http://schemas.microsoft.com/office/drawing/2014/main" id="{DF486EE0-0F26-415D-8C3E-82E4E8C3B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0" y="1452564"/>
            <a:ext cx="4483100" cy="10156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6000">
                <a:solidFill>
                  <a:schemeClr val="folHlink"/>
                </a:solidFill>
              </a:rPr>
              <a:t>Summary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>
            <a:extLst>
              <a:ext uri="{FF2B5EF4-FFF2-40B4-BE49-F238E27FC236}">
                <a16:creationId xmlns:a16="http://schemas.microsoft.com/office/drawing/2014/main" id="{C203CDC5-DBD5-4358-B678-3029B2F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50914"/>
            <a:ext cx="9144000" cy="525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5" name="Rectangle 2">
            <a:extLst>
              <a:ext uri="{FF2B5EF4-FFF2-40B4-BE49-F238E27FC236}">
                <a16:creationId xmlns:a16="http://schemas.microsoft.com/office/drawing/2014/main" id="{300640C6-E373-4684-83BB-19CBCBC7DFC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altLang="en-US"/>
              <a:t>SUMMARY…</a:t>
            </a:r>
          </a:p>
        </p:txBody>
      </p:sp>
      <p:sp>
        <p:nvSpPr>
          <p:cNvPr id="84996" name="Text Box 5">
            <a:extLst>
              <a:ext uri="{FF2B5EF4-FFF2-40B4-BE49-F238E27FC236}">
                <a16:creationId xmlns:a16="http://schemas.microsoft.com/office/drawing/2014/main" id="{0FEDF0CD-0AAA-492E-ACBE-1997EB89FDF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17675" y="1209675"/>
            <a:ext cx="7493000" cy="379888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GB" altLang="en-US">
                <a:solidFill>
                  <a:schemeClr val="tx1"/>
                </a:solidFill>
              </a:rPr>
              <a:t>Great conversations aren’t always formal, pre-planned meetings</a:t>
            </a:r>
          </a:p>
          <a:p>
            <a:pPr>
              <a:lnSpc>
                <a:spcPct val="100000"/>
              </a:lnSpc>
            </a:pPr>
            <a:r>
              <a:rPr lang="en-GB" altLang="en-US">
                <a:solidFill>
                  <a:schemeClr val="tx1"/>
                </a:solidFill>
              </a:rPr>
              <a:t>It isn’t always about the GROW model – sometimes it’s just a few great questions that help the person think about their situation differently and release more ideas</a:t>
            </a:r>
          </a:p>
          <a:p>
            <a:pPr>
              <a:lnSpc>
                <a:spcPct val="100000"/>
              </a:lnSpc>
            </a:pPr>
            <a:r>
              <a:rPr lang="en-GB" altLang="en-US">
                <a:solidFill>
                  <a:schemeClr val="tx1"/>
                </a:solidFill>
              </a:rPr>
              <a:t>Great conversations should provide supportive relationships</a:t>
            </a:r>
          </a:p>
          <a:p>
            <a:pPr>
              <a:lnSpc>
                <a:spcPct val="100000"/>
              </a:lnSpc>
            </a:pPr>
            <a:r>
              <a:rPr lang="en-GB" altLang="en-US">
                <a:solidFill>
                  <a:schemeClr val="tx1"/>
                </a:solidFill>
              </a:rPr>
              <a:t>Coaching techniques can be applied to any great conversation e.g. career, performance, specific challenges, engagement etc</a:t>
            </a:r>
          </a:p>
          <a:p>
            <a:pPr>
              <a:lnSpc>
                <a:spcPct val="100000"/>
              </a:lnSpc>
            </a:pPr>
            <a:r>
              <a:rPr lang="en-GB" altLang="en-US">
                <a:solidFill>
                  <a:schemeClr val="tx1"/>
                </a:solidFill>
              </a:rPr>
              <a:t>It takes practice!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">
            <a:extLst>
              <a:ext uri="{FF2B5EF4-FFF2-40B4-BE49-F238E27FC236}">
                <a16:creationId xmlns:a16="http://schemas.microsoft.com/office/drawing/2014/main" id="{600AFF65-E775-4B57-A84D-3E862BD48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"/>
            <a:ext cx="9144000" cy="6200775"/>
          </a:xfrm>
          <a:prstGeom prst="rect">
            <a:avLst/>
          </a:prstGeom>
          <a:solidFill>
            <a:srgbClr val="83AF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GB" altLang="en-US"/>
          </a:p>
        </p:txBody>
      </p:sp>
      <p:pic>
        <p:nvPicPr>
          <p:cNvPr id="79875" name="Picture 1">
            <a:extLst>
              <a:ext uri="{FF2B5EF4-FFF2-40B4-BE49-F238E27FC236}">
                <a16:creationId xmlns:a16="http://schemas.microsoft.com/office/drawing/2014/main" id="{0B69E6F7-FF1D-46C2-ABF8-75AE5D1E8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4" t="8063" r="874" b="8063"/>
          <a:stretch>
            <a:fillRect/>
          </a:stretch>
        </p:blipFill>
        <p:spPr bwMode="auto">
          <a:xfrm>
            <a:off x="2384426" y="0"/>
            <a:ext cx="7381875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8" name="Text Box 6">
            <a:extLst>
              <a:ext uri="{FF2B5EF4-FFF2-40B4-BE49-F238E27FC236}">
                <a16:creationId xmlns:a16="http://schemas.microsoft.com/office/drawing/2014/main" id="{F6E81B9A-DAC5-457C-B69C-5B705B3D0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0" y="1109663"/>
            <a:ext cx="4483100" cy="193899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6000">
                <a:solidFill>
                  <a:schemeClr val="folHlink"/>
                </a:solidFill>
              </a:rPr>
              <a:t>The magic ingredients!</a:t>
            </a:r>
          </a:p>
        </p:txBody>
      </p:sp>
      <p:sp>
        <p:nvSpPr>
          <p:cNvPr id="79879" name="AutoShape 7">
            <a:extLst>
              <a:ext uri="{FF2B5EF4-FFF2-40B4-BE49-F238E27FC236}">
                <a16:creationId xmlns:a16="http://schemas.microsoft.com/office/drawing/2014/main" id="{9BF41549-02CC-41C8-85D4-E9FCF87DBCA0}"/>
              </a:ext>
            </a:extLst>
          </p:cNvPr>
          <p:cNvSpPr>
            <a:spLocks noChangeArrowheads="1"/>
          </p:cNvSpPr>
          <p:nvPr/>
        </p:nvSpPr>
        <p:spPr bwMode="auto">
          <a:xfrm rot="19636662">
            <a:off x="7561263" y="914401"/>
            <a:ext cx="614362" cy="601663"/>
          </a:xfrm>
          <a:prstGeom prst="star5">
            <a:avLst/>
          </a:prstGeom>
          <a:noFill/>
          <a:ln w="38100" algn="ctr">
            <a:solidFill>
              <a:schemeClr val="folHlink"/>
            </a:solidFill>
            <a:miter lim="800000"/>
            <a:headEnd/>
            <a:tailEnd/>
          </a:ln>
          <a:effectLst>
            <a:prstShdw prst="shdw17" dist="17961" dir="2700000">
              <a:schemeClr val="folHlink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F77F0765-31B5-4215-9715-D8149CA0090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altLang="en-US"/>
              <a:t>THE MAGIC INGREDIENTS!</a:t>
            </a:r>
          </a:p>
        </p:txBody>
      </p:sp>
      <p:sp>
        <p:nvSpPr>
          <p:cNvPr id="73731" name="Rectangle 4">
            <a:extLst>
              <a:ext uri="{FF2B5EF4-FFF2-40B4-BE49-F238E27FC236}">
                <a16:creationId xmlns:a16="http://schemas.microsoft.com/office/drawing/2014/main" id="{920B5F66-8077-4881-AEB9-E9601210938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31964" y="1239839"/>
            <a:ext cx="5991225" cy="4776787"/>
          </a:xfrm>
        </p:spPr>
        <p:txBody>
          <a:bodyPr>
            <a:normAutofit fontScale="85000" lnSpcReduction="10000"/>
          </a:bodyPr>
          <a:lstStyle/>
          <a:p>
            <a:pPr marL="268288" indent="-268288">
              <a:lnSpc>
                <a:spcPct val="100000"/>
              </a:lnSpc>
              <a:spcBef>
                <a:spcPts val="1200"/>
              </a:spcBef>
              <a:defRPr/>
            </a:pPr>
            <a:r>
              <a:rPr lang="en-GB" dirty="0">
                <a:solidFill>
                  <a:schemeClr val="tx1"/>
                </a:solidFill>
              </a:rPr>
              <a:t>Have good will and good intent</a:t>
            </a:r>
          </a:p>
          <a:p>
            <a:pPr marL="268288" indent="-268288">
              <a:lnSpc>
                <a:spcPct val="100000"/>
              </a:lnSpc>
              <a:spcBef>
                <a:spcPts val="1200"/>
              </a:spcBef>
              <a:defRPr/>
            </a:pPr>
            <a:r>
              <a:rPr lang="en-GB" dirty="0">
                <a:solidFill>
                  <a:schemeClr val="tx1"/>
                </a:solidFill>
              </a:rPr>
              <a:t>Show consistency between your words and actions by making realistic commitments and demonstrating follow through to others</a:t>
            </a:r>
          </a:p>
          <a:p>
            <a:pPr marL="268288" indent="-268288">
              <a:lnSpc>
                <a:spcPct val="100000"/>
              </a:lnSpc>
              <a:spcBef>
                <a:spcPts val="1200"/>
              </a:spcBef>
              <a:defRPr/>
            </a:pPr>
            <a:r>
              <a:rPr lang="en-GB" dirty="0">
                <a:solidFill>
                  <a:schemeClr val="tx1"/>
                </a:solidFill>
              </a:rPr>
              <a:t>Be predictable by letting people know what to expect from you</a:t>
            </a:r>
          </a:p>
          <a:p>
            <a:pPr marL="268288" indent="-268288">
              <a:lnSpc>
                <a:spcPct val="100000"/>
              </a:lnSpc>
              <a:spcBef>
                <a:spcPts val="1200"/>
              </a:spcBef>
              <a:defRPr/>
            </a:pPr>
            <a:r>
              <a:rPr lang="en-GB" dirty="0">
                <a:solidFill>
                  <a:schemeClr val="tx1"/>
                </a:solidFill>
              </a:rPr>
              <a:t>Listen- be in the moment!</a:t>
            </a:r>
          </a:p>
          <a:p>
            <a:pPr marL="268288" indent="-268288">
              <a:lnSpc>
                <a:spcPct val="100000"/>
              </a:lnSpc>
              <a:spcBef>
                <a:spcPts val="1200"/>
              </a:spcBef>
              <a:defRPr/>
            </a:pPr>
            <a:r>
              <a:rPr lang="en-GB" dirty="0">
                <a:solidFill>
                  <a:schemeClr val="tx1"/>
                </a:solidFill>
              </a:rPr>
              <a:t>Be willing to admit when you have made a mistake</a:t>
            </a:r>
          </a:p>
          <a:p>
            <a:pPr marL="268288" indent="-268288">
              <a:lnSpc>
                <a:spcPct val="100000"/>
              </a:lnSpc>
              <a:spcBef>
                <a:spcPts val="1200"/>
              </a:spcBef>
              <a:defRPr/>
            </a:pPr>
            <a:r>
              <a:rPr lang="en-GB" dirty="0">
                <a:solidFill>
                  <a:schemeClr val="tx1"/>
                </a:solidFill>
              </a:rPr>
              <a:t>Challenge yourself – be authentic</a:t>
            </a:r>
          </a:p>
          <a:p>
            <a:pPr marL="268288" indent="-268288">
              <a:lnSpc>
                <a:spcPct val="100000"/>
              </a:lnSpc>
              <a:spcBef>
                <a:spcPts val="1200"/>
              </a:spcBef>
              <a:defRPr/>
            </a:pPr>
            <a:r>
              <a:rPr lang="en-GB" dirty="0">
                <a:solidFill>
                  <a:schemeClr val="tx1"/>
                </a:solidFill>
              </a:rPr>
              <a:t>Seek feedback</a:t>
            </a:r>
          </a:p>
          <a:p>
            <a:pPr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80900" name="Picture 1">
            <a:extLst>
              <a:ext uri="{FF2B5EF4-FFF2-40B4-BE49-F238E27FC236}">
                <a16:creationId xmlns:a16="http://schemas.microsoft.com/office/drawing/2014/main" id="{B202D5F8-3E2F-4AE1-A38E-392D17DC0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939" y="1189039"/>
            <a:ext cx="2917825" cy="501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">
            <a:extLst>
              <a:ext uri="{FF2B5EF4-FFF2-40B4-BE49-F238E27FC236}">
                <a16:creationId xmlns:a16="http://schemas.microsoft.com/office/drawing/2014/main" id="{2EC04760-291E-4B7F-9C35-7C1A8BF90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6191250"/>
          </a:xfrm>
          <a:prstGeom prst="rect">
            <a:avLst/>
          </a:prstGeom>
          <a:solidFill>
            <a:srgbClr val="83AF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GB" altLang="en-US">
              <a:solidFill>
                <a:srgbClr val="3C3C3C"/>
              </a:solidFill>
            </a:endParaRPr>
          </a:p>
        </p:txBody>
      </p:sp>
      <p:pic>
        <p:nvPicPr>
          <p:cNvPr id="86019" name="Picture 1">
            <a:extLst>
              <a:ext uri="{FF2B5EF4-FFF2-40B4-BE49-F238E27FC236}">
                <a16:creationId xmlns:a16="http://schemas.microsoft.com/office/drawing/2014/main" id="{149A67CA-D058-4975-9583-E0ABB8355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4" t="8063" r="874" b="8063"/>
          <a:stretch>
            <a:fillRect/>
          </a:stretch>
        </p:blipFill>
        <p:spPr bwMode="auto">
          <a:xfrm>
            <a:off x="2384426" y="0"/>
            <a:ext cx="7381875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2" name="Text Box 6">
            <a:extLst>
              <a:ext uri="{FF2B5EF4-FFF2-40B4-BE49-F238E27FC236}">
                <a16:creationId xmlns:a16="http://schemas.microsoft.com/office/drawing/2014/main" id="{2DA2A214-DF9D-400B-A62A-F7C522E12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0" y="1109663"/>
            <a:ext cx="4483100" cy="193899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6000">
                <a:solidFill>
                  <a:schemeClr val="folHlink"/>
                </a:solidFill>
              </a:rPr>
              <a:t>Any questions?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">
            <a:extLst>
              <a:ext uri="{FF2B5EF4-FFF2-40B4-BE49-F238E27FC236}">
                <a16:creationId xmlns:a16="http://schemas.microsoft.com/office/drawing/2014/main" id="{6DD6492B-9187-4893-9800-3FFEE50C1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"/>
            <a:ext cx="9144000" cy="6200775"/>
          </a:xfrm>
          <a:prstGeom prst="rect">
            <a:avLst/>
          </a:prstGeom>
          <a:solidFill>
            <a:srgbClr val="83AF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GB" altLang="en-US"/>
          </a:p>
        </p:txBody>
      </p:sp>
      <p:pic>
        <p:nvPicPr>
          <p:cNvPr id="87043" name="Picture 1">
            <a:extLst>
              <a:ext uri="{FF2B5EF4-FFF2-40B4-BE49-F238E27FC236}">
                <a16:creationId xmlns:a16="http://schemas.microsoft.com/office/drawing/2014/main" id="{1C07A1A5-F62E-470E-9DE8-8883D3DEA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4"/>
          <a:stretch>
            <a:fillRect/>
          </a:stretch>
        </p:blipFill>
        <p:spPr bwMode="auto">
          <a:xfrm>
            <a:off x="1962150" y="265114"/>
            <a:ext cx="8212138" cy="592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6" name="Text Box 6">
            <a:extLst>
              <a:ext uri="{FF2B5EF4-FFF2-40B4-BE49-F238E27FC236}">
                <a16:creationId xmlns:a16="http://schemas.microsoft.com/office/drawing/2014/main" id="{7D43A6BF-B2FA-4139-9D7B-8AACBACA5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888" y="1109664"/>
            <a:ext cx="7251700" cy="424731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9000">
                <a:solidFill>
                  <a:schemeClr val="folHlink"/>
                </a:solidFill>
              </a:rPr>
              <a:t>Goodbye, thank you &amp; good luck!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>
            <a:extLst>
              <a:ext uri="{FF2B5EF4-FFF2-40B4-BE49-F238E27FC236}">
                <a16:creationId xmlns:a16="http://schemas.microsoft.com/office/drawing/2014/main" id="{412A05D5-91F6-49A5-8881-DA1FBF3B8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270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GB" altLang="en-US"/>
          </a:p>
        </p:txBody>
      </p:sp>
      <p:pic>
        <p:nvPicPr>
          <p:cNvPr id="29699" name="Picture 4">
            <a:extLst>
              <a:ext uri="{FF2B5EF4-FFF2-40B4-BE49-F238E27FC236}">
                <a16:creationId xmlns:a16="http://schemas.microsoft.com/office/drawing/2014/main" id="{DA431BF6-A8B4-472D-8325-32B747C2C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2" t="10027" r="32835" b="22006"/>
          <a:stretch>
            <a:fillRect/>
          </a:stretch>
        </p:blipFill>
        <p:spPr bwMode="auto">
          <a:xfrm>
            <a:off x="6146800" y="974726"/>
            <a:ext cx="4521200" cy="522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0" name="Rectangle 5">
            <a:extLst>
              <a:ext uri="{FF2B5EF4-FFF2-40B4-BE49-F238E27FC236}">
                <a16:creationId xmlns:a16="http://schemas.microsoft.com/office/drawing/2014/main" id="{8E3219D4-4A65-4529-A1EB-79EBD0AA2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7214" y="857251"/>
            <a:ext cx="4624387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8610600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8610600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8610600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8610600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8610600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8610600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8610600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8610600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8610600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SzPct val="90000"/>
              <a:buFont typeface="Times" panose="02020603050405020304" pitchFamily="18" charset="0"/>
              <a:buNone/>
            </a:pPr>
            <a:r>
              <a:rPr lang="en-GB" altLang="en-US" sz="3200" b="1">
                <a:solidFill>
                  <a:schemeClr val="tx2"/>
                </a:solidFill>
              </a:rPr>
              <a:t>COACHING</a:t>
            </a:r>
            <a:r>
              <a:rPr lang="en-GB" altLang="en-US" sz="2400"/>
              <a:t> on many occasions is for a </a:t>
            </a:r>
            <a:r>
              <a:rPr lang="en-GB" altLang="en-US" sz="2400" b="1">
                <a:solidFill>
                  <a:srgbClr val="5A2D7F"/>
                </a:solidFill>
              </a:rPr>
              <a:t>defined period of time</a:t>
            </a:r>
            <a:r>
              <a:rPr lang="en-GB" altLang="en-US" sz="2400"/>
              <a:t> and it focuses on a </a:t>
            </a:r>
            <a:r>
              <a:rPr lang="en-GB" altLang="en-US" sz="2400" b="1">
                <a:solidFill>
                  <a:srgbClr val="5A2D7F"/>
                </a:solidFill>
              </a:rPr>
              <a:t>specific challenge</a:t>
            </a:r>
            <a:r>
              <a:rPr lang="en-GB" altLang="en-US" sz="2400"/>
              <a:t>. Coaches don’t need to have the skills and specific experience of the coachee, just the </a:t>
            </a:r>
            <a:r>
              <a:rPr lang="en-GB" altLang="en-US" sz="2400" b="1">
                <a:solidFill>
                  <a:srgbClr val="5A2D7F"/>
                </a:solidFill>
              </a:rPr>
              <a:t>ability to create conversations</a:t>
            </a:r>
            <a:r>
              <a:rPr lang="en-GB" altLang="en-US" sz="2400">
                <a:solidFill>
                  <a:srgbClr val="5A2D7F"/>
                </a:solidFill>
              </a:rPr>
              <a:t> </a:t>
            </a:r>
            <a:r>
              <a:rPr lang="en-GB" altLang="en-US" sz="2400"/>
              <a:t>to allow the coachee to articulate a challenge and </a:t>
            </a:r>
            <a:r>
              <a:rPr lang="en-GB" altLang="en-US" sz="2400" b="1">
                <a:solidFill>
                  <a:srgbClr val="5A2D7F"/>
                </a:solidFill>
              </a:rPr>
              <a:t>provide a way of exploring options to resolve their challenge</a:t>
            </a:r>
            <a:r>
              <a:rPr lang="en-GB" altLang="en-US" sz="2400">
                <a:solidFill>
                  <a:srgbClr val="5A2D7F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BBC67B54-8B9A-4FE0-B319-D747911E6BF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altLang="en-US"/>
              <a:t>THE SPECTRUM OF COACHING SKILLS</a:t>
            </a:r>
          </a:p>
        </p:txBody>
      </p:sp>
      <p:grpSp>
        <p:nvGrpSpPr>
          <p:cNvPr id="190483" name="Group 19">
            <a:extLst>
              <a:ext uri="{FF2B5EF4-FFF2-40B4-BE49-F238E27FC236}">
                <a16:creationId xmlns:a16="http://schemas.microsoft.com/office/drawing/2014/main" id="{5FCBD622-F536-47DD-930A-5235CCEE00F2}"/>
              </a:ext>
            </a:extLst>
          </p:cNvPr>
          <p:cNvGrpSpPr>
            <a:grpSpLocks/>
          </p:cNvGrpSpPr>
          <p:nvPr/>
        </p:nvGrpSpPr>
        <p:grpSpPr bwMode="auto">
          <a:xfrm>
            <a:off x="1225550" y="1233489"/>
            <a:ext cx="9715500" cy="3889375"/>
            <a:chOff x="-180" y="889"/>
            <a:chExt cx="6120" cy="2450"/>
          </a:xfrm>
        </p:grpSpPr>
        <p:sp>
          <p:nvSpPr>
            <p:cNvPr id="190469" name="Oval 5">
              <a:extLst>
                <a:ext uri="{FF2B5EF4-FFF2-40B4-BE49-F238E27FC236}">
                  <a16:creationId xmlns:a16="http://schemas.microsoft.com/office/drawing/2014/main" id="{A9EB8FB3-0E2A-4CF6-B529-6E28FFA70A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288752">
              <a:off x="-180" y="1207"/>
              <a:ext cx="6063" cy="1767"/>
            </a:xfrm>
            <a:prstGeom prst="ellipse">
              <a:avLst/>
            </a:prstGeom>
            <a:gradFill rotWithShape="1">
              <a:gsLst>
                <a:gs pos="0">
                  <a:srgbClr val="5A2D7F"/>
                </a:gs>
                <a:gs pos="100000">
                  <a:schemeClr val="hlink"/>
                </a:gs>
              </a:gsLst>
              <a:lin ang="0" scaled="1"/>
            </a:gradFill>
            <a:ln>
              <a:noFill/>
            </a:ln>
            <a:effectLst>
              <a:outerShdw dist="8980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470" name="Text Box 6">
              <a:extLst>
                <a:ext uri="{FF2B5EF4-FFF2-40B4-BE49-F238E27FC236}">
                  <a16:creationId xmlns:a16="http://schemas.microsoft.com/office/drawing/2014/main" id="{B2B4D8DF-DDBB-43ED-8CD1-0AB614C3FB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" y="3126"/>
              <a:ext cx="1239" cy="21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1600" b="1">
                  <a:solidFill>
                    <a:schemeClr val="folHlink"/>
                  </a:solidFill>
                  <a:latin typeface="Arial" panose="020B0604020202020204" pitchFamily="34" charset="0"/>
                </a:rPr>
                <a:t>INSTRUCTING</a:t>
              </a:r>
            </a:p>
          </p:txBody>
        </p:sp>
        <p:sp>
          <p:nvSpPr>
            <p:cNvPr id="190471" name="Text Box 7">
              <a:extLst>
                <a:ext uri="{FF2B5EF4-FFF2-40B4-BE49-F238E27FC236}">
                  <a16:creationId xmlns:a16="http://schemas.microsoft.com/office/drawing/2014/main" id="{75C41409-A21B-49CE-A7A3-249CC2DC62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" y="2877"/>
              <a:ext cx="1239" cy="21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1600" b="1">
                  <a:solidFill>
                    <a:schemeClr val="folHlink"/>
                  </a:solidFill>
                  <a:latin typeface="Arial" panose="020B0604020202020204" pitchFamily="34" charset="0"/>
                </a:rPr>
                <a:t>GIVING ADVICE</a:t>
              </a:r>
            </a:p>
          </p:txBody>
        </p:sp>
        <p:sp>
          <p:nvSpPr>
            <p:cNvPr id="190472" name="Text Box 8">
              <a:extLst>
                <a:ext uri="{FF2B5EF4-FFF2-40B4-BE49-F238E27FC236}">
                  <a16:creationId xmlns:a16="http://schemas.microsoft.com/office/drawing/2014/main" id="{587B6C35-BFCA-4D32-B582-6C72596248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7" y="2628"/>
              <a:ext cx="1689" cy="21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1600" b="1">
                  <a:solidFill>
                    <a:schemeClr val="folHlink"/>
                  </a:solidFill>
                  <a:latin typeface="Arial" panose="020B0604020202020204" pitchFamily="34" charset="0"/>
                </a:rPr>
                <a:t>OFFERING GUIDANCE</a:t>
              </a:r>
            </a:p>
          </p:txBody>
        </p:sp>
        <p:sp>
          <p:nvSpPr>
            <p:cNvPr id="190473" name="Text Box 9">
              <a:extLst>
                <a:ext uri="{FF2B5EF4-FFF2-40B4-BE49-F238E27FC236}">
                  <a16:creationId xmlns:a16="http://schemas.microsoft.com/office/drawing/2014/main" id="{75422E41-D425-402A-A280-52BFD4644A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0" y="2380"/>
              <a:ext cx="1689" cy="21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1600" b="1">
                  <a:solidFill>
                    <a:schemeClr val="folHlink"/>
                  </a:solidFill>
                  <a:latin typeface="Arial" panose="020B0604020202020204" pitchFamily="34" charset="0"/>
                </a:rPr>
                <a:t>MAKING SUGGESTIONS</a:t>
              </a:r>
            </a:p>
          </p:txBody>
        </p:sp>
        <p:sp>
          <p:nvSpPr>
            <p:cNvPr id="190474" name="Text Box 10">
              <a:extLst>
                <a:ext uri="{FF2B5EF4-FFF2-40B4-BE49-F238E27FC236}">
                  <a16:creationId xmlns:a16="http://schemas.microsoft.com/office/drawing/2014/main" id="{761CB5D3-35A1-464C-BD01-A618FB159A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6" y="2131"/>
              <a:ext cx="1689" cy="21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1600" b="1">
                  <a:solidFill>
                    <a:schemeClr val="folHlink"/>
                  </a:solidFill>
                  <a:latin typeface="Arial" panose="020B0604020202020204" pitchFamily="34" charset="0"/>
                </a:rPr>
                <a:t>GIVING FEEDBACK</a:t>
              </a:r>
            </a:p>
          </p:txBody>
        </p:sp>
        <p:sp>
          <p:nvSpPr>
            <p:cNvPr id="190475" name="Text Box 11">
              <a:extLst>
                <a:ext uri="{FF2B5EF4-FFF2-40B4-BE49-F238E27FC236}">
                  <a16:creationId xmlns:a16="http://schemas.microsoft.com/office/drawing/2014/main" id="{F819D5B5-1DE8-40EF-AA37-60BFE9A3EC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9" y="1883"/>
              <a:ext cx="3212" cy="21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1600" b="1">
                  <a:solidFill>
                    <a:schemeClr val="folHlink"/>
                  </a:solidFill>
                  <a:latin typeface="Arial" panose="020B0604020202020204" pitchFamily="34" charset="0"/>
                </a:rPr>
                <a:t>ASKING QUESTIONS THAT RAISE AWARENESS</a:t>
              </a:r>
            </a:p>
          </p:txBody>
        </p:sp>
        <p:sp>
          <p:nvSpPr>
            <p:cNvPr id="190476" name="Text Box 12">
              <a:extLst>
                <a:ext uri="{FF2B5EF4-FFF2-40B4-BE49-F238E27FC236}">
                  <a16:creationId xmlns:a16="http://schemas.microsoft.com/office/drawing/2014/main" id="{E8D73536-EB22-4C41-8C36-C5A4EA7542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2" y="1634"/>
              <a:ext cx="1689" cy="21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1600" b="1">
                  <a:solidFill>
                    <a:schemeClr val="folHlink"/>
                  </a:solidFill>
                  <a:latin typeface="Arial" panose="020B0604020202020204" pitchFamily="34" charset="0"/>
                </a:rPr>
                <a:t>SUMMARISING</a:t>
              </a:r>
            </a:p>
          </p:txBody>
        </p:sp>
        <p:sp>
          <p:nvSpPr>
            <p:cNvPr id="190477" name="Text Box 13">
              <a:extLst>
                <a:ext uri="{FF2B5EF4-FFF2-40B4-BE49-F238E27FC236}">
                  <a16:creationId xmlns:a16="http://schemas.microsoft.com/office/drawing/2014/main" id="{AA67FB64-3E05-4DE2-90ED-6C19845EE6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8" y="1386"/>
              <a:ext cx="1689" cy="21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1600" b="1">
                  <a:solidFill>
                    <a:schemeClr val="folHlink"/>
                  </a:solidFill>
                  <a:latin typeface="Arial" panose="020B0604020202020204" pitchFamily="34" charset="0"/>
                </a:rPr>
                <a:t>PARAPHRASING</a:t>
              </a:r>
            </a:p>
          </p:txBody>
        </p:sp>
        <p:sp>
          <p:nvSpPr>
            <p:cNvPr id="190478" name="Text Box 14">
              <a:extLst>
                <a:ext uri="{FF2B5EF4-FFF2-40B4-BE49-F238E27FC236}">
                  <a16:creationId xmlns:a16="http://schemas.microsoft.com/office/drawing/2014/main" id="{0B284304-4FB1-4A12-BE4C-F950E926CC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9" y="1137"/>
              <a:ext cx="1689" cy="21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1600" b="1">
                  <a:solidFill>
                    <a:schemeClr val="folHlink"/>
                  </a:solidFill>
                  <a:latin typeface="Arial" panose="020B0604020202020204" pitchFamily="34" charset="0"/>
                </a:rPr>
                <a:t>REFLECTING</a:t>
              </a:r>
            </a:p>
          </p:txBody>
        </p:sp>
        <p:sp>
          <p:nvSpPr>
            <p:cNvPr id="190479" name="Text Box 15">
              <a:extLst>
                <a:ext uri="{FF2B5EF4-FFF2-40B4-BE49-F238E27FC236}">
                  <a16:creationId xmlns:a16="http://schemas.microsoft.com/office/drawing/2014/main" id="{BCB33BDC-8D82-4ACD-9D2B-A06770F287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9" y="889"/>
              <a:ext cx="2431" cy="21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1600" b="1">
                  <a:solidFill>
                    <a:schemeClr val="folHlink"/>
                  </a:solidFill>
                  <a:latin typeface="Arial" panose="020B0604020202020204" pitchFamily="34" charset="0"/>
                </a:rPr>
                <a:t>LISTENING TO UNDERSTAND</a:t>
              </a:r>
            </a:p>
          </p:txBody>
        </p:sp>
      </p:grpSp>
      <p:sp>
        <p:nvSpPr>
          <p:cNvPr id="190481" name="Text Box 17">
            <a:extLst>
              <a:ext uri="{FF2B5EF4-FFF2-40B4-BE49-F238E27FC236}">
                <a16:creationId xmlns:a16="http://schemas.microsoft.com/office/drawing/2014/main" id="{48757F2E-55DD-43C3-B51B-417E671F4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425" y="5727700"/>
            <a:ext cx="2166938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altLang="en-US" sz="2000" b="1">
                <a:solidFill>
                  <a:schemeClr val="tx2"/>
                </a:solidFill>
                <a:latin typeface="Arial" panose="020B0604020202020204" pitchFamily="34" charset="0"/>
              </a:rPr>
              <a:t>MENTORING</a:t>
            </a:r>
          </a:p>
        </p:txBody>
      </p:sp>
      <p:sp>
        <p:nvSpPr>
          <p:cNvPr id="190482" name="Text Box 18">
            <a:extLst>
              <a:ext uri="{FF2B5EF4-FFF2-40B4-BE49-F238E27FC236}">
                <a16:creationId xmlns:a16="http://schemas.microsoft.com/office/drawing/2014/main" id="{2A49CE05-6EA0-44A7-BAD6-9E996059C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6526" y="5727700"/>
            <a:ext cx="1641475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altLang="en-US" sz="2000" b="1">
                <a:solidFill>
                  <a:schemeClr val="hlink"/>
                </a:solidFill>
                <a:latin typeface="Arial" panose="020B0604020202020204" pitchFamily="34" charset="0"/>
              </a:rPr>
              <a:t>COACHING</a:t>
            </a:r>
          </a:p>
        </p:txBody>
      </p:sp>
      <p:sp>
        <p:nvSpPr>
          <p:cNvPr id="190485" name="AutoShape 21">
            <a:extLst>
              <a:ext uri="{FF2B5EF4-FFF2-40B4-BE49-F238E27FC236}">
                <a16:creationId xmlns:a16="http://schemas.microsoft.com/office/drawing/2014/main" id="{B178D69A-EDF0-4A4F-962C-DCB3E7724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6" y="5778501"/>
            <a:ext cx="5999163" cy="263525"/>
          </a:xfrm>
          <a:prstGeom prst="leftRightArrow">
            <a:avLst>
              <a:gd name="adj1" fmla="val 50000"/>
              <a:gd name="adj2" fmla="val 455301"/>
            </a:avLst>
          </a:prstGeom>
          <a:gradFill rotWithShape="1">
            <a:gsLst>
              <a:gs pos="0">
                <a:schemeClr val="tx2"/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0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81" grpId="0"/>
      <p:bldP spid="1904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>
            <a:extLst>
              <a:ext uri="{FF2B5EF4-FFF2-40B4-BE49-F238E27FC236}">
                <a16:creationId xmlns:a16="http://schemas.microsoft.com/office/drawing/2014/main" id="{DC17B83E-3597-4955-8090-8EB56A6AD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270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GB" altLang="en-US"/>
          </a:p>
        </p:txBody>
      </p:sp>
      <p:pic>
        <p:nvPicPr>
          <p:cNvPr id="32771" name="Picture 5">
            <a:extLst>
              <a:ext uri="{FF2B5EF4-FFF2-40B4-BE49-F238E27FC236}">
                <a16:creationId xmlns:a16="http://schemas.microsoft.com/office/drawing/2014/main" id="{276FD432-F39F-438B-9067-956FAE60C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8" t="5495" r="9554"/>
          <a:stretch>
            <a:fillRect/>
          </a:stretch>
        </p:blipFill>
        <p:spPr bwMode="auto">
          <a:xfrm>
            <a:off x="7531100" y="968376"/>
            <a:ext cx="3136900" cy="523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3">
            <a:extLst>
              <a:ext uri="{FF2B5EF4-FFF2-40B4-BE49-F238E27FC236}">
                <a16:creationId xmlns:a16="http://schemas.microsoft.com/office/drawing/2014/main" id="{411ACF19-112B-425E-97B7-A7C9925E8AC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08176" y="900114"/>
            <a:ext cx="5102225" cy="2871787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altLang="en-US" sz="3200" dirty="0">
                <a:solidFill>
                  <a:schemeClr val="tx2"/>
                </a:solidFill>
              </a:rPr>
              <a:t>MENTORING</a:t>
            </a:r>
            <a:r>
              <a:rPr lang="en-GB" altLang="en-US" sz="2400" dirty="0">
                <a:solidFill>
                  <a:schemeClr val="tx2"/>
                </a:solidFill>
              </a:rPr>
              <a:t> </a:t>
            </a:r>
            <a:r>
              <a:rPr lang="en-GB" altLang="en-US" sz="2400" dirty="0"/>
              <a:t>enables an individual to follow in the path of an </a:t>
            </a:r>
            <a:r>
              <a:rPr lang="en-GB" altLang="en-US" sz="2400" dirty="0">
                <a:solidFill>
                  <a:srgbClr val="5A2D7F"/>
                </a:solidFill>
              </a:rPr>
              <a:t>experienced colleague who can pass on knowledge, skills, experience and open doors </a:t>
            </a:r>
            <a:r>
              <a:rPr lang="en-GB" altLang="en-US" sz="2400" dirty="0"/>
              <a:t>to otherwise out-of-reach opportunities. Mentoring tends to be </a:t>
            </a:r>
            <a:r>
              <a:rPr lang="en-GB" altLang="en-US" sz="2400" dirty="0">
                <a:solidFill>
                  <a:srgbClr val="5A2D7F"/>
                </a:solidFill>
              </a:rPr>
              <a:t>long-term</a:t>
            </a:r>
            <a:r>
              <a:rPr lang="en-GB" altLang="en-US" sz="2400" dirty="0"/>
              <a:t> and in fact many individuals continue to have mentors who remain mentors </a:t>
            </a:r>
            <a:r>
              <a:rPr lang="en-GB" altLang="en-US" sz="2400" dirty="0">
                <a:solidFill>
                  <a:srgbClr val="5A2D7F"/>
                </a:solidFill>
              </a:rPr>
              <a:t>throughout their professional lives</a:t>
            </a:r>
          </a:p>
          <a:p>
            <a:pPr marL="0" indent="0"/>
            <a:endParaRPr lang="en-GB" alt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>
            <a:extLst>
              <a:ext uri="{FF2B5EF4-FFF2-40B4-BE49-F238E27FC236}">
                <a16:creationId xmlns:a16="http://schemas.microsoft.com/office/drawing/2014/main" id="{BD1FEC51-18DF-437A-A575-83FCF508E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"/>
            <a:ext cx="9144000" cy="6200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GB" altLang="en-US"/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AD489D23-8998-44BF-90C7-FC68B663AAC5}"/>
              </a:ext>
            </a:extLst>
          </p:cNvPr>
          <p:cNvSpPr>
            <a:spLocks/>
          </p:cNvSpPr>
          <p:nvPr/>
        </p:nvSpPr>
        <p:spPr bwMode="auto">
          <a:xfrm flipV="1">
            <a:off x="6096000" y="346076"/>
            <a:ext cx="4027488" cy="1463675"/>
          </a:xfrm>
          <a:custGeom>
            <a:avLst/>
            <a:gdLst>
              <a:gd name="T0" fmla="*/ 211003 w 4027488"/>
              <a:gd name="T1" fmla="*/ 0 h 1463675"/>
              <a:gd name="T2" fmla="*/ 4027488 w 4027488"/>
              <a:gd name="T3" fmla="*/ 0 h 1463675"/>
              <a:gd name="T4" fmla="*/ 4027488 w 4027488"/>
              <a:gd name="T5" fmla="*/ 0 h 1463675"/>
              <a:gd name="T6" fmla="*/ 4027488 w 4027488"/>
              <a:gd name="T7" fmla="*/ 1252672 h 1463675"/>
              <a:gd name="T8" fmla="*/ 3816485 w 4027488"/>
              <a:gd name="T9" fmla="*/ 1463675 h 1463675"/>
              <a:gd name="T10" fmla="*/ 0 w 4027488"/>
              <a:gd name="T11" fmla="*/ 1463675 h 1463675"/>
              <a:gd name="T12" fmla="*/ 0 w 4027488"/>
              <a:gd name="T13" fmla="*/ 1463675 h 1463675"/>
              <a:gd name="T14" fmla="*/ 0 w 4027488"/>
              <a:gd name="T15" fmla="*/ 211003 h 1463675"/>
              <a:gd name="T16" fmla="*/ 211003 w 4027488"/>
              <a:gd name="T17" fmla="*/ 0 h 14636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27488" h="1463675">
                <a:moveTo>
                  <a:pt x="211003" y="0"/>
                </a:moveTo>
                <a:lnTo>
                  <a:pt x="4027488" y="0"/>
                </a:lnTo>
                <a:lnTo>
                  <a:pt x="4027488" y="1252672"/>
                </a:lnTo>
                <a:cubicBezTo>
                  <a:pt x="4027488" y="1369206"/>
                  <a:pt x="3933019" y="1463675"/>
                  <a:pt x="3816485" y="1463675"/>
                </a:cubicBezTo>
                <a:lnTo>
                  <a:pt x="0" y="1463675"/>
                </a:lnTo>
                <a:lnTo>
                  <a:pt x="0" y="211003"/>
                </a:lnTo>
                <a:cubicBezTo>
                  <a:pt x="0" y="94469"/>
                  <a:pt x="94469" y="0"/>
                  <a:pt x="2110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99E95503-172B-41EE-84D0-31AB5B05B1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1739" y="454025"/>
            <a:ext cx="3932237" cy="1296988"/>
          </a:xfrm>
        </p:spPr>
        <p:txBody>
          <a:bodyPr/>
          <a:lstStyle/>
          <a:p>
            <a:pPr marL="0" indent="0">
              <a:buNone/>
            </a:pPr>
            <a:r>
              <a:rPr lang="en-GB" altLang="en-US">
                <a:solidFill>
                  <a:srgbClr val="5A2D7F"/>
                </a:solidFill>
              </a:rPr>
              <a:t>Tell us about your greatest coaching conversation…</a:t>
            </a:r>
          </a:p>
        </p:txBody>
      </p:sp>
      <p:pic>
        <p:nvPicPr>
          <p:cNvPr id="33797" name="Picture 1">
            <a:extLst>
              <a:ext uri="{FF2B5EF4-FFF2-40B4-BE49-F238E27FC236}">
                <a16:creationId xmlns:a16="http://schemas.microsoft.com/office/drawing/2014/main" id="{82C4F853-884A-4AC9-83BF-DF94B075F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6" y="1147763"/>
            <a:ext cx="7381875" cy="504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6">
            <a:extLst>
              <a:ext uri="{FF2B5EF4-FFF2-40B4-BE49-F238E27FC236}">
                <a16:creationId xmlns:a16="http://schemas.microsoft.com/office/drawing/2014/main" id="{D48F24C2-17F6-4C0F-8ECC-8F1DDB0A4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39" y="950913"/>
            <a:ext cx="9128125" cy="524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2">
            <a:extLst>
              <a:ext uri="{FF2B5EF4-FFF2-40B4-BE49-F238E27FC236}">
                <a16:creationId xmlns:a16="http://schemas.microsoft.com/office/drawing/2014/main" id="{A8964059-C7C4-45CD-BC35-E4BCCB2539E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GREAT CONVERSATIONS PROS &amp; CONS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3134AE-DE94-465C-89EC-A1D89EA281E5}"/>
              </a:ext>
            </a:extLst>
          </p:cNvPr>
          <p:cNvGrpSpPr>
            <a:grpSpLocks/>
          </p:cNvGrpSpPr>
          <p:nvPr/>
        </p:nvGrpSpPr>
        <p:grpSpPr bwMode="auto">
          <a:xfrm>
            <a:off x="1987551" y="1506539"/>
            <a:ext cx="3082925" cy="3836987"/>
            <a:chOff x="463550" y="1506538"/>
            <a:chExt cx="3082925" cy="3836987"/>
          </a:xfrm>
        </p:grpSpPr>
        <p:sp>
          <p:nvSpPr>
            <p:cNvPr id="31749" name="Rounded Rectangle 1">
              <a:extLst>
                <a:ext uri="{FF2B5EF4-FFF2-40B4-BE49-F238E27FC236}">
                  <a16:creationId xmlns:a16="http://schemas.microsoft.com/office/drawing/2014/main" id="{1918673B-5546-4302-AA05-344796920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550" y="1527175"/>
              <a:ext cx="3082925" cy="3816350"/>
            </a:xfrm>
            <a:prstGeom prst="roundRect">
              <a:avLst>
                <a:gd name="adj" fmla="val 6856"/>
              </a:avLst>
            </a:prstGeom>
            <a:solidFill>
              <a:srgbClr val="E8E6DC">
                <a:alpha val="8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7" name="Round Single Corner Rectangle 6">
              <a:extLst>
                <a:ext uri="{FF2B5EF4-FFF2-40B4-BE49-F238E27FC236}">
                  <a16:creationId xmlns:a16="http://schemas.microsoft.com/office/drawing/2014/main" id="{4FC46645-E262-4152-8FBF-6F762958FFBD}"/>
                </a:ext>
              </a:extLst>
            </p:cNvPr>
            <p:cNvSpPr/>
            <p:nvPr/>
          </p:nvSpPr>
          <p:spPr bwMode="auto">
            <a:xfrm>
              <a:off x="463550" y="1506538"/>
              <a:ext cx="3082925" cy="515937"/>
            </a:xfrm>
            <a:prstGeom prst="round1Rect">
              <a:avLst>
                <a:gd name="adj" fmla="val 40047"/>
              </a:avLst>
            </a:prstGeom>
            <a:solidFill>
              <a:srgbClr val="B4008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GB">
                <a:solidFill>
                  <a:srgbClr val="3C3C3C"/>
                </a:solidFill>
                <a:latin typeface="Arial" pitchFamily="34" charset="0"/>
              </a:endParaRPr>
            </a:p>
          </p:txBody>
        </p:sp>
        <p:sp>
          <p:nvSpPr>
            <p:cNvPr id="31751" name="Rectangle 3">
              <a:extLst>
                <a:ext uri="{FF2B5EF4-FFF2-40B4-BE49-F238E27FC236}">
                  <a16:creationId xmlns:a16="http://schemas.microsoft.com/office/drawing/2014/main" id="{E67E54BC-0342-41BF-81BA-B7D170BAEE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362" y="1607559"/>
              <a:ext cx="2814836" cy="3669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77800" indent="-1778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25000"/>
                </a:spcAft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1">
                  <a:solidFill>
                    <a:srgbClr val="FFFFFF"/>
                  </a:solidFill>
                  <a:ea typeface="ヒラギノ角ゴ Pro W3" pitchFamily="1" charset="-128"/>
                </a:rPr>
                <a:t>CONS</a:t>
              </a:r>
              <a:r>
                <a:rPr lang="en-US" altLang="en-US" b="1">
                  <a:solidFill>
                    <a:schemeClr val="tx2"/>
                  </a:solidFill>
                  <a:ea typeface="ヒラギノ角ゴ Pro W3" pitchFamily="1" charset="-128"/>
                </a:rPr>
                <a:t> </a:t>
              </a:r>
              <a:endParaRPr lang="en-US" altLang="en-US" b="1">
                <a:solidFill>
                  <a:srgbClr val="000000"/>
                </a:solidFill>
                <a:ea typeface="ヒラギノ角ゴ Pro W3" pitchFamily="1" charset="-128"/>
              </a:endParaRPr>
            </a:p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SzPct val="90000"/>
                <a:buFont typeface="Times" panose="02020603050405020304" pitchFamily="18" charset="0"/>
                <a:buChar char="•"/>
              </a:pPr>
              <a:r>
                <a:rPr lang="en-US" altLang="en-US" sz="1800" b="1">
                  <a:ea typeface="ヒラギノ角ゴ Pro W3" pitchFamily="1" charset="-128"/>
                </a:rPr>
                <a:t>Takes time at first</a:t>
              </a:r>
            </a:p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SzPct val="90000"/>
                <a:buFont typeface="Times" panose="02020603050405020304" pitchFamily="18" charset="0"/>
                <a:buChar char="•"/>
              </a:pPr>
              <a:r>
                <a:rPr lang="en-GB" altLang="en-US" sz="1800" b="1">
                  <a:ea typeface="ヒラギノ角ゴ Pro W3" pitchFamily="1" charset="-128"/>
                </a:rPr>
                <a:t>Sometimes people just want ‘the answer’</a:t>
              </a:r>
            </a:p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SzPct val="90000"/>
                <a:buFont typeface="Times" panose="02020603050405020304" pitchFamily="18" charset="0"/>
                <a:buChar char="•"/>
              </a:pPr>
              <a:r>
                <a:rPr lang="en-GB" altLang="en-US" sz="1800" b="1">
                  <a:ea typeface="ヒラギノ角ゴ Pro W3" pitchFamily="1" charset="-128"/>
                </a:rPr>
                <a:t>It assumes they have the answer</a:t>
              </a:r>
            </a:p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SzPct val="90000"/>
                <a:buFont typeface="Times" panose="02020603050405020304" pitchFamily="18" charset="0"/>
                <a:buChar char="•"/>
              </a:pPr>
              <a:r>
                <a:rPr lang="en-GB" altLang="en-US" sz="1800" b="1">
                  <a:ea typeface="ヒラギノ角ゴ Pro W3" pitchFamily="1" charset="-128"/>
                </a:rPr>
                <a:t>Not much good in an emergency!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6">
            <a:extLst>
              <a:ext uri="{FF2B5EF4-FFF2-40B4-BE49-F238E27FC236}">
                <a16:creationId xmlns:a16="http://schemas.microsoft.com/office/drawing/2014/main" id="{4326476B-CA07-436F-A507-A70CFF3EB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39" y="950913"/>
            <a:ext cx="9128125" cy="524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2">
            <a:extLst>
              <a:ext uri="{FF2B5EF4-FFF2-40B4-BE49-F238E27FC236}">
                <a16:creationId xmlns:a16="http://schemas.microsoft.com/office/drawing/2014/main" id="{9F9B52EA-90C6-463B-ACD3-DB5A1C6A2C5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GREAT CONVERSATIONS PROS &amp; CONS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E818B6-D432-4FE8-881B-9BF34152FDAA}"/>
              </a:ext>
            </a:extLst>
          </p:cNvPr>
          <p:cNvGrpSpPr>
            <a:grpSpLocks/>
          </p:cNvGrpSpPr>
          <p:nvPr/>
        </p:nvGrpSpPr>
        <p:grpSpPr bwMode="auto">
          <a:xfrm>
            <a:off x="6496051" y="1258889"/>
            <a:ext cx="3802063" cy="4625975"/>
            <a:chOff x="4972050" y="1258888"/>
            <a:chExt cx="3802063" cy="4625975"/>
          </a:xfrm>
        </p:grpSpPr>
        <p:sp>
          <p:nvSpPr>
            <p:cNvPr id="20484" name="Rounded Rectangle 1">
              <a:extLst>
                <a:ext uri="{FF2B5EF4-FFF2-40B4-BE49-F238E27FC236}">
                  <a16:creationId xmlns:a16="http://schemas.microsoft.com/office/drawing/2014/main" id="{6AEFC99F-496E-4616-8268-D60B7FCFD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1266825"/>
              <a:ext cx="3802063" cy="4618038"/>
            </a:xfrm>
            <a:prstGeom prst="roundRect">
              <a:avLst>
                <a:gd name="adj" fmla="val 5893"/>
              </a:avLst>
            </a:prstGeom>
            <a:solidFill>
              <a:srgbClr val="E8E6D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GB">
                <a:solidFill>
                  <a:srgbClr val="3C3C3C"/>
                </a:solidFill>
                <a:latin typeface="Arial" pitchFamily="34" charset="0"/>
              </a:endParaRPr>
            </a:p>
          </p:txBody>
        </p:sp>
        <p:sp>
          <p:nvSpPr>
            <p:cNvPr id="8" name="Round Single Corner Rectangle 7">
              <a:extLst>
                <a:ext uri="{FF2B5EF4-FFF2-40B4-BE49-F238E27FC236}">
                  <a16:creationId xmlns:a16="http://schemas.microsoft.com/office/drawing/2014/main" id="{986F5B79-88C0-45A8-8DD3-22041115787B}"/>
                </a:ext>
              </a:extLst>
            </p:cNvPr>
            <p:cNvSpPr/>
            <p:nvPr/>
          </p:nvSpPr>
          <p:spPr bwMode="auto">
            <a:xfrm>
              <a:off x="4972050" y="1258888"/>
              <a:ext cx="3802063" cy="515937"/>
            </a:xfrm>
            <a:prstGeom prst="round1Rect">
              <a:avLst>
                <a:gd name="adj" fmla="val 40047"/>
              </a:avLst>
            </a:prstGeom>
            <a:solidFill>
              <a:srgbClr val="5A2D7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GB">
                <a:solidFill>
                  <a:srgbClr val="3C3C3C"/>
                </a:solidFill>
                <a:latin typeface="Arial" pitchFamily="34" charset="0"/>
              </a:endParaRPr>
            </a:p>
          </p:txBody>
        </p:sp>
        <p:sp>
          <p:nvSpPr>
            <p:cNvPr id="30727" name="Rectangle 3">
              <a:extLst>
                <a:ext uri="{FF2B5EF4-FFF2-40B4-BE49-F238E27FC236}">
                  <a16:creationId xmlns:a16="http://schemas.microsoft.com/office/drawing/2014/main" id="{B8D9D9A4-D6A2-4673-AD38-BF0F518870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9727" y="1354968"/>
              <a:ext cx="3330888" cy="432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77800" indent="-1778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25000"/>
                </a:spcAft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1">
                  <a:solidFill>
                    <a:srgbClr val="FFFFFF"/>
                  </a:solidFill>
                  <a:ea typeface="ヒラギノ角ゴ Pro W3" pitchFamily="1" charset="-128"/>
                </a:rPr>
                <a:t>PROS</a:t>
              </a:r>
              <a:r>
                <a:rPr lang="en-US" altLang="en-US" sz="1800" b="1">
                  <a:solidFill>
                    <a:schemeClr val="tx2"/>
                  </a:solidFill>
                  <a:ea typeface="ヒラギノ角ゴ Pro W3" pitchFamily="1" charset="-128"/>
                </a:rPr>
                <a:t> </a:t>
              </a:r>
              <a:endParaRPr lang="en-US" altLang="en-US" sz="1800" b="1">
                <a:solidFill>
                  <a:srgbClr val="000000"/>
                </a:solidFill>
                <a:ea typeface="ヒラギノ角ゴ Pro W3" pitchFamily="1" charset="-128"/>
              </a:endParaRPr>
            </a:p>
            <a:p>
              <a:pPr algn="l" eaLnBrk="1" hangingPunct="1">
                <a:lnSpc>
                  <a:spcPct val="100000"/>
                </a:lnSpc>
                <a:spcBef>
                  <a:spcPct val="25000"/>
                </a:spcBef>
                <a:spcAft>
                  <a:spcPct val="25000"/>
                </a:spcAft>
                <a:buSzPct val="90000"/>
                <a:buFont typeface="Times" panose="02020603050405020304" pitchFamily="18" charset="0"/>
                <a:buChar char="•"/>
              </a:pPr>
              <a:r>
                <a:rPr lang="en-GB" altLang="en-US" sz="1800" b="1">
                  <a:ea typeface="ヒラギノ角ゴ Pro W3" pitchFamily="1" charset="-128"/>
                </a:rPr>
                <a:t>Development of others</a:t>
              </a:r>
              <a:endParaRPr lang="en-US" altLang="en-US" sz="1800" b="1">
                <a:ea typeface="ヒラギノ角ゴ Pro W3" pitchFamily="1" charset="-128"/>
              </a:endParaRPr>
            </a:p>
            <a:p>
              <a:pPr algn="l" eaLnBrk="1" hangingPunct="1">
                <a:lnSpc>
                  <a:spcPct val="100000"/>
                </a:lnSpc>
                <a:spcBef>
                  <a:spcPct val="25000"/>
                </a:spcBef>
                <a:spcAft>
                  <a:spcPct val="25000"/>
                </a:spcAft>
                <a:buSzPct val="90000"/>
                <a:buFont typeface="Times" panose="02020603050405020304" pitchFamily="18" charset="0"/>
                <a:buChar char="•"/>
              </a:pPr>
              <a:r>
                <a:rPr lang="en-GB" altLang="en-US" sz="1800" b="1">
                  <a:ea typeface="ヒラギノ角ゴ Pro W3" pitchFamily="1" charset="-128"/>
                </a:rPr>
                <a:t>Increases capability to solve this and future challenges</a:t>
              </a:r>
            </a:p>
            <a:p>
              <a:pPr algn="l" eaLnBrk="1" hangingPunct="1">
                <a:lnSpc>
                  <a:spcPct val="100000"/>
                </a:lnSpc>
                <a:spcBef>
                  <a:spcPct val="25000"/>
                </a:spcBef>
                <a:spcAft>
                  <a:spcPct val="25000"/>
                </a:spcAft>
                <a:buSzPct val="90000"/>
                <a:buFont typeface="Times" panose="02020603050405020304" pitchFamily="18" charset="0"/>
                <a:buChar char="•"/>
              </a:pPr>
              <a:r>
                <a:rPr lang="en-GB" altLang="en-US" sz="1800" b="1">
                  <a:ea typeface="ヒラギノ角ゴ Pro W3" pitchFamily="1" charset="-128"/>
                </a:rPr>
                <a:t>Improved solutions and outcomes</a:t>
              </a:r>
            </a:p>
            <a:p>
              <a:pPr algn="l" eaLnBrk="1" hangingPunct="1">
                <a:lnSpc>
                  <a:spcPct val="100000"/>
                </a:lnSpc>
                <a:spcBef>
                  <a:spcPct val="25000"/>
                </a:spcBef>
                <a:spcAft>
                  <a:spcPct val="25000"/>
                </a:spcAft>
                <a:buSzPct val="90000"/>
                <a:buFont typeface="Times" panose="02020603050405020304" pitchFamily="18" charset="0"/>
                <a:buChar char="•"/>
              </a:pPr>
              <a:r>
                <a:rPr lang="en-GB" altLang="en-US" sz="1800" b="1">
                  <a:ea typeface="ヒラギノ角ゴ Pro W3" pitchFamily="1" charset="-128"/>
                </a:rPr>
                <a:t>Enhanced performance</a:t>
              </a:r>
            </a:p>
            <a:p>
              <a:pPr algn="l" eaLnBrk="1" hangingPunct="1">
                <a:lnSpc>
                  <a:spcPct val="100000"/>
                </a:lnSpc>
                <a:spcBef>
                  <a:spcPct val="25000"/>
                </a:spcBef>
                <a:spcAft>
                  <a:spcPct val="25000"/>
                </a:spcAft>
                <a:buSzPct val="90000"/>
                <a:buFont typeface="Times" panose="02020603050405020304" pitchFamily="18" charset="0"/>
                <a:buChar char="•"/>
              </a:pPr>
              <a:r>
                <a:rPr lang="en-GB" altLang="en-US" sz="1800" b="1">
                  <a:ea typeface="ヒラギノ角ゴ Pro W3" pitchFamily="1" charset="-128"/>
                </a:rPr>
                <a:t>Succession planning</a:t>
              </a:r>
            </a:p>
            <a:p>
              <a:pPr algn="l" eaLnBrk="1" hangingPunct="1">
                <a:lnSpc>
                  <a:spcPct val="100000"/>
                </a:lnSpc>
                <a:spcBef>
                  <a:spcPct val="25000"/>
                </a:spcBef>
                <a:spcAft>
                  <a:spcPct val="25000"/>
                </a:spcAft>
                <a:buSzPct val="90000"/>
                <a:buFont typeface="Times" panose="02020603050405020304" pitchFamily="18" charset="0"/>
                <a:buChar char="•"/>
              </a:pPr>
              <a:r>
                <a:rPr lang="en-GB" altLang="en-US" sz="1800" b="1">
                  <a:ea typeface="ヒラギノ角ゴ Pro W3" pitchFamily="1" charset="-128"/>
                </a:rPr>
                <a:t>The Monkey – not owning the problem</a:t>
              </a:r>
            </a:p>
            <a:p>
              <a:pPr algn="l" eaLnBrk="1" hangingPunct="1">
                <a:lnSpc>
                  <a:spcPct val="100000"/>
                </a:lnSpc>
                <a:spcBef>
                  <a:spcPct val="25000"/>
                </a:spcBef>
                <a:spcAft>
                  <a:spcPct val="25000"/>
                </a:spcAft>
                <a:buSzPct val="90000"/>
                <a:buFont typeface="Times" panose="02020603050405020304" pitchFamily="18" charset="0"/>
                <a:buChar char="•"/>
              </a:pPr>
              <a:r>
                <a:rPr lang="en-GB" altLang="en-US" sz="1800" b="1">
                  <a:ea typeface="ヒラギノ角ゴ Pro W3" pitchFamily="1" charset="-128"/>
                </a:rPr>
                <a:t>Time Saving (in the long run)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1220</Words>
  <Application>Microsoft Office PowerPoint</Application>
  <PresentationFormat>Widescreen</PresentationFormat>
  <Paragraphs>198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Feltpen LT</vt:lpstr>
      <vt:lpstr>Times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THE SPECTRUM OF COACHING SKILLS</vt:lpstr>
      <vt:lpstr>PowerPoint Presentation</vt:lpstr>
      <vt:lpstr>PowerPoint Presentation</vt:lpstr>
      <vt:lpstr>GREAT CONVERSATIONS PROS &amp; CONS</vt:lpstr>
      <vt:lpstr>GREAT CONVERSATIONS PROS &amp; CONS</vt:lpstr>
      <vt:lpstr>WHAT WOULD BE DIFFERENT ABOUT AN ORGANISATION IF IT HAD SUCH A THING?</vt:lpstr>
      <vt:lpstr>WHAT COULD A COACHING CULTURE DO?</vt:lpstr>
      <vt:lpstr>WHERE DO YOU THINK YOU ARE?</vt:lpstr>
      <vt:lpstr>BEAR IN MIND … SKILL VS. WILL OF THE PERSON YOU ARE COACHING</vt:lpstr>
      <vt:lpstr>INGREDIENTS FOR GREAT COACHING CONVERSATIONS……</vt:lpstr>
      <vt:lpstr>PowerPoint Presentation</vt:lpstr>
      <vt:lpstr>MIRROR &amp; MATCH</vt:lpstr>
      <vt:lpstr>MIRROR &amp; MATCH</vt:lpstr>
      <vt:lpstr>TOP TIPS FOR BEING IN THE MOMENT</vt:lpstr>
      <vt:lpstr>PowerPoint Presentation</vt:lpstr>
      <vt:lpstr>PowerPoint Presentation</vt:lpstr>
      <vt:lpstr>THE G.R.O.W. MODEL</vt:lpstr>
      <vt:lpstr>G.R.O.W. QUESTIONS</vt:lpstr>
      <vt:lpstr>G.R.O.W. QUESTIONS</vt:lpstr>
      <vt:lpstr>G.R.O.W. QUESTIONS</vt:lpstr>
      <vt:lpstr>G.R.O.W. QUESTIONS</vt:lpstr>
      <vt:lpstr>CLARIFYING THE APPROPRIATE OUTCOME</vt:lpstr>
      <vt:lpstr>CLARIFYING THE APPROPRIATE OUTCOME</vt:lpstr>
      <vt:lpstr>GIVING FEEDBACK</vt:lpstr>
      <vt:lpstr>PowerPoint Presentation</vt:lpstr>
      <vt:lpstr>WHAT TO AVOID</vt:lpstr>
      <vt:lpstr>PowerPoint Presentation</vt:lpstr>
      <vt:lpstr>PowerPoint Presentation</vt:lpstr>
      <vt:lpstr>SUMMARY…</vt:lpstr>
      <vt:lpstr>PowerPoint Presentation</vt:lpstr>
      <vt:lpstr>THE MAGIC INGREDIENTS!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ElMasarany</dc:creator>
  <cp:lastModifiedBy>Afra Al Bastaki</cp:lastModifiedBy>
  <cp:revision>2</cp:revision>
  <dcterms:created xsi:type="dcterms:W3CDTF">2021-11-15T08:01:39Z</dcterms:created>
  <dcterms:modified xsi:type="dcterms:W3CDTF">2021-11-16T06:41:07Z</dcterms:modified>
</cp:coreProperties>
</file>